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notesSlides/notesSlide13.xml" ContentType="application/vnd.openxmlformats-officedocument.presentationml.notesSlide+xml"/>
  <Override PartName="/ppt/tags/tag4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notesSlides/notesSlide21.xml" ContentType="application/vnd.openxmlformats-officedocument.presentationml.notesSlide+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notesSlides/notesSlide26.xml" ContentType="application/vnd.openxmlformats-officedocument.presentationml.notesSlide+xml"/>
  <Override PartName="/ppt/tags/tag60.xml" ContentType="application/vnd.openxmlformats-officedocument.presentationml.tags+xml"/>
  <Override PartName="/ppt/notesSlides/notesSlide27.xml" ContentType="application/vnd.openxmlformats-officedocument.presentationml.notesSl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notesSlides/notesSlide34.xml" ContentType="application/vnd.openxmlformats-officedocument.presentationml.notesSlide+xml"/>
  <Override PartName="/ppt/tags/tag68.xml" ContentType="application/vnd.openxmlformats-officedocument.presentationml.tags+xml"/>
  <Override PartName="/ppt/notesSlides/notesSlide35.xml" ContentType="application/vnd.openxmlformats-officedocument.presentationml.notesSlide+xml"/>
  <Override PartName="/ppt/tags/tag6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0.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61" r:id="rId2"/>
    <p:sldId id="422" r:id="rId3"/>
    <p:sldId id="523" r:id="rId4"/>
    <p:sldId id="524" r:id="rId5"/>
    <p:sldId id="425" r:id="rId6"/>
    <p:sldId id="427" r:id="rId7"/>
    <p:sldId id="262" r:id="rId8"/>
    <p:sldId id="334" r:id="rId9"/>
    <p:sldId id="525" r:id="rId10"/>
    <p:sldId id="526" r:id="rId11"/>
    <p:sldId id="527" r:id="rId12"/>
    <p:sldId id="426" r:id="rId13"/>
    <p:sldId id="304" r:id="rId14"/>
    <p:sldId id="528" r:id="rId15"/>
    <p:sldId id="529" r:id="rId16"/>
    <p:sldId id="530" r:id="rId17"/>
    <p:sldId id="531" r:id="rId18"/>
    <p:sldId id="433" r:id="rId19"/>
    <p:sldId id="532" r:id="rId20"/>
    <p:sldId id="533" r:id="rId21"/>
    <p:sldId id="534" r:id="rId22"/>
    <p:sldId id="535" r:id="rId23"/>
    <p:sldId id="536" r:id="rId24"/>
    <p:sldId id="537" r:id="rId25"/>
    <p:sldId id="538" r:id="rId26"/>
    <p:sldId id="429" r:id="rId27"/>
    <p:sldId id="267" r:id="rId28"/>
    <p:sldId id="556" r:id="rId29"/>
    <p:sldId id="557" r:id="rId30"/>
    <p:sldId id="558" r:id="rId31"/>
    <p:sldId id="559" r:id="rId32"/>
    <p:sldId id="560" r:id="rId33"/>
    <p:sldId id="479" r:id="rId34"/>
    <p:sldId id="539" r:id="rId35"/>
    <p:sldId id="544" r:id="rId36"/>
    <p:sldId id="434" r:id="rId37"/>
    <p:sldId id="485" r:id="rId38"/>
    <p:sldId id="540" r:id="rId39"/>
    <p:sldId id="541" r:id="rId40"/>
    <p:sldId id="542" r:id="rId41"/>
    <p:sldId id="543" r:id="rId42"/>
    <p:sldId id="553" r:id="rId43"/>
    <p:sldId id="545" r:id="rId44"/>
    <p:sldId id="552" r:id="rId45"/>
    <p:sldId id="436" r:id="rId46"/>
    <p:sldId id="546" r:id="rId47"/>
    <p:sldId id="547" r:id="rId48"/>
    <p:sldId id="438" r:id="rId49"/>
    <p:sldId id="548" r:id="rId50"/>
    <p:sldId id="555" r:id="rId51"/>
    <p:sldId id="549" r:id="rId52"/>
    <p:sldId id="437" r:id="rId53"/>
    <p:sldId id="554" r:id="rId54"/>
    <p:sldId id="439" r:id="rId55"/>
    <p:sldId id="550" r:id="rId56"/>
    <p:sldId id="472" r:id="rId57"/>
    <p:sldId id="329" r:id="rId58"/>
    <p:sldId id="551" r:id="rId59"/>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0D"/>
    <a:srgbClr val="D7D2CB"/>
    <a:srgbClr val="D2A460"/>
    <a:srgbClr val="E6E6E6"/>
    <a:srgbClr val="F5F5F5"/>
    <a:srgbClr val="DEB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0" autoAdjust="0"/>
    <p:restoredTop sz="95801" autoAdjust="0"/>
  </p:normalViewPr>
  <p:slideViewPr>
    <p:cSldViewPr showGuides="1">
      <p:cViewPr>
        <p:scale>
          <a:sx n="97" d="100"/>
          <a:sy n="97" d="100"/>
        </p:scale>
        <p:origin x="1336" y="9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947"/>
    </p:cViewPr>
  </p:sorterViewPr>
  <p:notesViewPr>
    <p:cSldViewPr showGuides="1">
      <p:cViewPr varScale="1">
        <p:scale>
          <a:sx n="67" d="100"/>
          <a:sy n="67"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37.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E95585-84CB-4FCC-8E7D-7A4D39E5B635}"/>
              </a:ext>
            </a:extLst>
          </p:cNvPr>
          <p:cNvSpPr>
            <a:spLocks noGrp="1"/>
          </p:cNvSpPr>
          <p:nvPr>
            <p:ph type="hdr" sz="quarter"/>
          </p:nvPr>
        </p:nvSpPr>
        <p:spPr>
          <a:xfrm>
            <a:off x="0" y="0"/>
            <a:ext cx="5669280" cy="274320"/>
          </a:xfrm>
          <a:prstGeom prst="rect">
            <a:avLst/>
          </a:prstGeom>
        </p:spPr>
        <p:txBody>
          <a:bodyPr vert="horz" lIns="91440" tIns="45720" rIns="91440" bIns="45720" rtlCol="0"/>
          <a:lstStyle>
            <a:lvl1pPr algn="l">
              <a:defRPr sz="1200"/>
            </a:lvl1pPr>
          </a:lstStyle>
          <a:p>
            <a:r>
              <a:rPr lang="en-US" sz="1000"/>
              <a:t>McDonald's</a:t>
            </a:r>
          </a:p>
        </p:txBody>
      </p:sp>
      <p:sp>
        <p:nvSpPr>
          <p:cNvPr id="3" name="Date Placeholder 2">
            <a:extLst>
              <a:ext uri="{FF2B5EF4-FFF2-40B4-BE49-F238E27FC236}">
                <a16:creationId xmlns:a16="http://schemas.microsoft.com/office/drawing/2014/main" id="{529CD4E6-D02C-4A60-8883-3E812B34F38D}"/>
              </a:ext>
            </a:extLst>
          </p:cNvPr>
          <p:cNvSpPr>
            <a:spLocks noGrp="1"/>
          </p:cNvSpPr>
          <p:nvPr>
            <p:ph type="dt" sz="quarter" idx="1"/>
          </p:nvPr>
        </p:nvSpPr>
        <p:spPr>
          <a:xfrm>
            <a:off x="5760720" y="0"/>
            <a:ext cx="1097280" cy="274320"/>
          </a:xfrm>
          <a:prstGeom prst="rect">
            <a:avLst/>
          </a:prstGeom>
        </p:spPr>
        <p:txBody>
          <a:bodyPr vert="horz" lIns="91440" tIns="45720" rIns="91440" bIns="45720" rtlCol="0"/>
          <a:lstStyle>
            <a:lvl1pPr algn="r">
              <a:defRPr sz="1200"/>
            </a:lvl1pPr>
          </a:lstStyle>
          <a:p>
            <a:fld id="{5AE77DB6-B46C-43BB-A170-81A511E24F55}" type="datetime1">
              <a:rPr lang="en-US" sz="1000" smtClean="0"/>
              <a:t>9/6/23</a:t>
            </a:fld>
            <a:endParaRPr lang="en-US" sz="1000"/>
          </a:p>
        </p:txBody>
      </p:sp>
      <p:sp>
        <p:nvSpPr>
          <p:cNvPr id="4" name="Footer Placeholder 3">
            <a:extLst>
              <a:ext uri="{FF2B5EF4-FFF2-40B4-BE49-F238E27FC236}">
                <a16:creationId xmlns:a16="http://schemas.microsoft.com/office/drawing/2014/main" id="{DF99151A-D100-4DD9-AE56-2E3EADE43DFA}"/>
              </a:ext>
            </a:extLst>
          </p:cNvPr>
          <p:cNvSpPr>
            <a:spLocks noGrp="1"/>
          </p:cNvSpPr>
          <p:nvPr>
            <p:ph type="ftr" sz="quarter" idx="2"/>
          </p:nvPr>
        </p:nvSpPr>
        <p:spPr>
          <a:xfrm>
            <a:off x="0" y="8869680"/>
            <a:ext cx="5669280" cy="274320"/>
          </a:xfrm>
          <a:prstGeom prst="rect">
            <a:avLst/>
          </a:prstGeom>
        </p:spPr>
        <p:txBody>
          <a:bodyPr vert="horz" lIns="91440" tIns="45720" rIns="91440" bIns="45720"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AF1A4838-A730-4F68-8BDB-4FE0F38F5FE2}"/>
              </a:ext>
            </a:extLst>
          </p:cNvPr>
          <p:cNvSpPr>
            <a:spLocks noGrp="1"/>
          </p:cNvSpPr>
          <p:nvPr>
            <p:ph type="sldNum" sz="quarter" idx="3"/>
          </p:nvPr>
        </p:nvSpPr>
        <p:spPr>
          <a:xfrm>
            <a:off x="5760720" y="8869680"/>
            <a:ext cx="1097280" cy="274320"/>
          </a:xfrm>
          <a:prstGeom prst="rect">
            <a:avLst/>
          </a:prstGeom>
        </p:spPr>
        <p:txBody>
          <a:bodyPr vert="horz" lIns="91440" tIns="45720" rIns="91440" bIns="45720" rtlCol="0" anchor="b"/>
          <a:lstStyle>
            <a:lvl1pPr algn="r">
              <a:defRPr sz="1200"/>
            </a:lvl1pPr>
          </a:lstStyle>
          <a:p>
            <a:fld id="{63BAA398-A59A-4CCF-9D17-B92ED5D9C4B1}" type="slidenum">
              <a:rPr lang="en-US" sz="1000" smtClean="0"/>
              <a:t>‹#›</a:t>
            </a:fld>
            <a:endParaRPr lang="en-US" sz="1000"/>
          </a:p>
        </p:txBody>
      </p:sp>
    </p:spTree>
    <p:custDataLst>
      <p:tags r:id="rId2"/>
    </p:custDataLst>
    <p:extLst>
      <p:ext uri="{BB962C8B-B14F-4D97-AF65-F5344CB8AC3E}">
        <p14:creationId xmlns:p14="http://schemas.microsoft.com/office/powerpoint/2010/main" val="33873773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69280" cy="274320"/>
          </a:xfrm>
          <a:prstGeom prst="rect">
            <a:avLst/>
          </a:prstGeom>
        </p:spPr>
        <p:txBody>
          <a:bodyPr vert="horz" lIns="91440" tIns="45720" rIns="91440" bIns="45720" rtlCol="0"/>
          <a:lstStyle>
            <a:lvl1pPr algn="l">
              <a:defRPr sz="1000"/>
            </a:lvl1pPr>
          </a:lstStyle>
          <a:p>
            <a:r>
              <a:rPr lang="en-US"/>
              <a:t>McDonald's</a:t>
            </a:r>
            <a:endParaRPr lang="en-US" dirty="0"/>
          </a:p>
        </p:txBody>
      </p:sp>
      <p:sp>
        <p:nvSpPr>
          <p:cNvPr id="3" name="Date Placeholder 2"/>
          <p:cNvSpPr>
            <a:spLocks noGrp="1"/>
          </p:cNvSpPr>
          <p:nvPr>
            <p:ph type="dt" idx="1"/>
          </p:nvPr>
        </p:nvSpPr>
        <p:spPr>
          <a:xfrm>
            <a:off x="5760720" y="0"/>
            <a:ext cx="1097280" cy="274320"/>
          </a:xfrm>
          <a:prstGeom prst="rect">
            <a:avLst/>
          </a:prstGeom>
        </p:spPr>
        <p:txBody>
          <a:bodyPr vert="horz" lIns="91440" tIns="45720" rIns="91440" bIns="45720" rtlCol="0"/>
          <a:lstStyle>
            <a:lvl1pPr algn="r">
              <a:defRPr sz="1000"/>
            </a:lvl1pPr>
          </a:lstStyle>
          <a:p>
            <a:fld id="{E65039E3-D721-41CB-A64E-835FD7C9625D}" type="datetime1">
              <a:rPr lang="en-US" smtClean="0"/>
              <a:t>9/6/23</a:t>
            </a:fld>
            <a:endParaRPr lang="en-US"/>
          </a:p>
        </p:txBody>
      </p:sp>
      <p:sp>
        <p:nvSpPr>
          <p:cNvPr id="4" name="Slide Image Placeholder 3"/>
          <p:cNvSpPr>
            <a:spLocks noGrp="1" noRot="1" noChangeAspect="1"/>
          </p:cNvSpPr>
          <p:nvPr>
            <p:ph type="sldImg" idx="2"/>
          </p:nvPr>
        </p:nvSpPr>
        <p:spPr>
          <a:xfrm>
            <a:off x="685800" y="50292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03320"/>
            <a:ext cx="5486400" cy="50292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69680"/>
            <a:ext cx="5669280" cy="274320"/>
          </a:xfrm>
          <a:prstGeom prst="rect">
            <a:avLst/>
          </a:prstGeom>
        </p:spPr>
        <p:txBody>
          <a:bodyPr vert="horz" lIns="91440" tIns="45720" rIns="91440" bIns="45720" rtlCol="0" anchor="b"/>
          <a:lstStyle>
            <a:lvl1pPr algn="l">
              <a:defRPr sz="1000"/>
            </a:lvl1pPr>
          </a:lstStyle>
          <a:p>
            <a:endParaRPr lang="en-US"/>
          </a:p>
        </p:txBody>
      </p:sp>
      <p:sp>
        <p:nvSpPr>
          <p:cNvPr id="7" name="Slide Number Placeholder 6"/>
          <p:cNvSpPr>
            <a:spLocks noGrp="1"/>
          </p:cNvSpPr>
          <p:nvPr>
            <p:ph type="sldNum" sz="quarter" idx="5"/>
          </p:nvPr>
        </p:nvSpPr>
        <p:spPr>
          <a:xfrm>
            <a:off x="5760720" y="8869680"/>
            <a:ext cx="1097280" cy="274320"/>
          </a:xfrm>
          <a:prstGeom prst="rect">
            <a:avLst/>
          </a:prstGeom>
        </p:spPr>
        <p:txBody>
          <a:bodyPr vert="horz" lIns="91440" tIns="45720" rIns="91440" bIns="45720" rtlCol="0" anchor="b"/>
          <a:lstStyle>
            <a:lvl1pPr algn="r">
              <a:defRPr sz="1000"/>
            </a:lvl1pPr>
          </a:lstStyle>
          <a:p>
            <a:fld id="{D8647272-D100-47C7-82C2-970D8DF6AA0A}" type="slidenum">
              <a:rPr lang="en-US" smtClean="0"/>
              <a:pPr/>
              <a:t>‹#›</a:t>
            </a:fld>
            <a:endParaRPr lang="en-US"/>
          </a:p>
        </p:txBody>
      </p:sp>
    </p:spTree>
    <p:extLst>
      <p:ext uri="{BB962C8B-B14F-4D97-AF65-F5344CB8AC3E}">
        <p14:creationId xmlns:p14="http://schemas.microsoft.com/office/powerpoint/2010/main" val="193102250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2286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2900" indent="-114300" algn="l" defTabSz="914400" rtl="0" eaLnBrk="1" latinLnBrk="0" hangingPunct="1">
      <a:buFont typeface="Speedee" panose="020B0603030502020204" pitchFamily="34" charset="0"/>
      <a:buChar char="‒"/>
      <a:defRPr sz="1200" kern="1200">
        <a:solidFill>
          <a:schemeClr val="tx1"/>
        </a:solidFill>
        <a:latin typeface="+mn-lt"/>
        <a:ea typeface="+mn-ea"/>
        <a:cs typeface="+mn-cs"/>
      </a:defRPr>
    </a:lvl3pPr>
    <a:lvl4pPr marL="457200" indent="-114300" algn="l" defTabSz="914400" rtl="0" eaLnBrk="1" latinLnBrk="0" hangingPunct="1">
      <a:buFont typeface="Speedee" panose="020B0603030502020204" pitchFamily="34" charset="0"/>
      <a:buChar char="‒"/>
      <a:defRPr sz="1200" kern="1200">
        <a:solidFill>
          <a:schemeClr val="tx1"/>
        </a:solidFill>
        <a:latin typeface="+mn-lt"/>
        <a:ea typeface="+mn-ea"/>
        <a:cs typeface="+mn-cs"/>
      </a:defRPr>
    </a:lvl4pPr>
    <a:lvl5pPr marL="571500" indent="-114300" algn="l" defTabSz="914400" rtl="0" eaLnBrk="1" latinLnBrk="0" hangingPunct="1">
      <a:buFont typeface="Speedee" panose="020B06030305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02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18</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8060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19</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089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20</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3352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DCEA9586-0A79-49DA-B084-C920CB0E35C5}"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26</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484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33</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95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36</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599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37</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591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38</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320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617BA9E3-411B-4AD3-8CEA-CA8C323D02C7}"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2</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614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39</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362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40</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832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41</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797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42</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0780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0BD93790-EB00-49D7-A74B-831E516DDDC3}"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43</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887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44</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5635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45</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0711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46</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6774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47</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8177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48</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8269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3</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611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3238"/>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McDonald's</a:t>
            </a:r>
            <a:endParaRPr lang="en-US" dirty="0"/>
          </a:p>
        </p:txBody>
      </p:sp>
      <p:sp>
        <p:nvSpPr>
          <p:cNvPr id="5" name="Date Placeholder 4"/>
          <p:cNvSpPr>
            <a:spLocks noGrp="1"/>
          </p:cNvSpPr>
          <p:nvPr>
            <p:ph type="dt" idx="1"/>
          </p:nvPr>
        </p:nvSpPr>
        <p:spPr/>
        <p:txBody>
          <a:bodyPr/>
          <a:lstStyle/>
          <a:p>
            <a:fld id="{8624262D-71C9-4C1F-A963-3873788181AF}" type="datetime1">
              <a:rPr lang="en-US" smtClean="0"/>
              <a:t>9/6/23</a:t>
            </a:fld>
            <a:endParaRPr lang="en-US"/>
          </a:p>
        </p:txBody>
      </p:sp>
      <p:sp>
        <p:nvSpPr>
          <p:cNvPr id="6" name="Slide Number Placeholder 5"/>
          <p:cNvSpPr>
            <a:spLocks noGrp="1"/>
          </p:cNvSpPr>
          <p:nvPr>
            <p:ph type="sldNum" sz="quarter" idx="5"/>
          </p:nvPr>
        </p:nvSpPr>
        <p:spPr/>
        <p:txBody>
          <a:bodyPr/>
          <a:lstStyle/>
          <a:p>
            <a:fld id="{D8647272-D100-47C7-82C2-970D8DF6AA0A}" type="slidenum">
              <a:rPr lang="en-US" smtClean="0"/>
              <a:pPr/>
              <a:t>49</a:t>
            </a:fld>
            <a:endParaRPr lang="en-US"/>
          </a:p>
        </p:txBody>
      </p:sp>
    </p:spTree>
    <p:extLst>
      <p:ext uri="{BB962C8B-B14F-4D97-AF65-F5344CB8AC3E}">
        <p14:creationId xmlns:p14="http://schemas.microsoft.com/office/powerpoint/2010/main" val="2153302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51</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741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52</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0684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53</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04531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54</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0025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D3E2CCAE-DB75-4568-A690-EABF183E1245}"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55</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59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3238"/>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McDonald's</a:t>
            </a:r>
            <a:endParaRPr lang="en-US" dirty="0"/>
          </a:p>
        </p:txBody>
      </p:sp>
      <p:sp>
        <p:nvSpPr>
          <p:cNvPr id="5" name="Date Placeholder 4"/>
          <p:cNvSpPr>
            <a:spLocks noGrp="1"/>
          </p:cNvSpPr>
          <p:nvPr>
            <p:ph type="dt" idx="1"/>
          </p:nvPr>
        </p:nvSpPr>
        <p:spPr/>
        <p:txBody>
          <a:bodyPr/>
          <a:lstStyle/>
          <a:p>
            <a:fld id="{8624262D-71C9-4C1F-A963-3873788181AF}" type="datetime1">
              <a:rPr lang="en-US" smtClean="0"/>
              <a:t>9/6/23</a:t>
            </a:fld>
            <a:endParaRPr lang="en-US"/>
          </a:p>
        </p:txBody>
      </p:sp>
      <p:sp>
        <p:nvSpPr>
          <p:cNvPr id="6" name="Slide Number Placeholder 5"/>
          <p:cNvSpPr>
            <a:spLocks noGrp="1"/>
          </p:cNvSpPr>
          <p:nvPr>
            <p:ph type="sldNum" sz="quarter" idx="5"/>
          </p:nvPr>
        </p:nvSpPr>
        <p:spPr/>
        <p:txBody>
          <a:bodyPr/>
          <a:lstStyle/>
          <a:p>
            <a:fld id="{D8647272-D100-47C7-82C2-970D8DF6AA0A}" type="slidenum">
              <a:rPr lang="en-US" smtClean="0"/>
              <a:pPr/>
              <a:t>56</a:t>
            </a:fld>
            <a:endParaRPr lang="en-US"/>
          </a:p>
        </p:txBody>
      </p:sp>
    </p:spTree>
    <p:extLst>
      <p:ext uri="{BB962C8B-B14F-4D97-AF65-F5344CB8AC3E}">
        <p14:creationId xmlns:p14="http://schemas.microsoft.com/office/powerpoint/2010/main" val="207944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802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58</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378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4</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9936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0BD93790-EB00-49D7-A74B-831E516DDDC3}"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5</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4236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C4B2FA70-ECF2-4E99-B993-246766875CCB}"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6</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868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2fdd734ed_0_37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2fdd734ed_0_37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227EE751-BFE0-45B2-AB91-8C341F8B2BB0}"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11</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701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DCC3700-72FB-4A96-87B2-16DD1E0AC6EF}"/>
              </a:ext>
            </a:extLst>
          </p:cNvPr>
          <p:cNvSpPr>
            <a:spLocks noGrp="1"/>
          </p:cNvSpPr>
          <p:nvPr>
            <p:ph type="dt" idx="1"/>
          </p:nvPr>
        </p:nvSpPr>
        <p:spPr/>
        <p:txBody>
          <a:bodyPr/>
          <a:lstStyle/>
          <a:p>
            <a:fld id="{D3E2CCAE-DB75-4568-A690-EABF183E1245}" type="datetime1">
              <a:rPr lang="en-US" smtClean="0"/>
              <a:t>9/6/23</a:t>
            </a:fld>
            <a:endParaRPr lang="en-US"/>
          </a:p>
        </p:txBody>
      </p:sp>
      <p:sp>
        <p:nvSpPr>
          <p:cNvPr id="8" name="Slide Number Placeholder 7">
            <a:extLst>
              <a:ext uri="{FF2B5EF4-FFF2-40B4-BE49-F238E27FC236}">
                <a16:creationId xmlns:a16="http://schemas.microsoft.com/office/drawing/2014/main" id="{C16ED4FE-76B6-4B7D-B2B5-FA5182191FA0}"/>
              </a:ext>
            </a:extLst>
          </p:cNvPr>
          <p:cNvSpPr>
            <a:spLocks noGrp="1"/>
          </p:cNvSpPr>
          <p:nvPr>
            <p:ph type="sldNum" sz="quarter" idx="5"/>
          </p:nvPr>
        </p:nvSpPr>
        <p:spPr/>
        <p:txBody>
          <a:bodyPr/>
          <a:lstStyle/>
          <a:p>
            <a:fld id="{D8647272-D100-47C7-82C2-970D8DF6AA0A}" type="slidenum">
              <a:rPr lang="en-US" smtClean="0"/>
              <a:pPr/>
              <a:t>12</a:t>
            </a:fld>
            <a:endParaRPr lang="en-US"/>
          </a:p>
        </p:txBody>
      </p:sp>
      <p:sp>
        <p:nvSpPr>
          <p:cNvPr id="9" name="Header Placeholder 8">
            <a:extLst>
              <a:ext uri="{FF2B5EF4-FFF2-40B4-BE49-F238E27FC236}">
                <a16:creationId xmlns:a16="http://schemas.microsoft.com/office/drawing/2014/main" id="{50E7586B-4242-4E34-932F-FC44FF947ED6}"/>
              </a:ext>
            </a:extLst>
          </p:cNvPr>
          <p:cNvSpPr>
            <a:spLocks noGrp="1"/>
          </p:cNvSpPr>
          <p:nvPr>
            <p:ph type="hdr" sz="quarter"/>
          </p:nvPr>
        </p:nvSpPr>
        <p:spPr/>
        <p:txBody>
          <a:bodyPr/>
          <a:lstStyle/>
          <a:p>
            <a:r>
              <a:rPr lang="en-US"/>
              <a:t>McDonald's</a:t>
            </a:r>
            <a:endParaRPr lang="en-US" dirty="0"/>
          </a:p>
        </p:txBody>
      </p:sp>
      <p:sp>
        <p:nvSpPr>
          <p:cNvPr id="13" name="Slide Image Placeholder 12">
            <a:extLst>
              <a:ext uri="{FF2B5EF4-FFF2-40B4-BE49-F238E27FC236}">
                <a16:creationId xmlns:a16="http://schemas.microsoft.com/office/drawing/2014/main" id="{CE06BAC3-8DA0-4BEA-9735-1D4E71E8A6BE}"/>
              </a:ext>
            </a:extLst>
          </p:cNvPr>
          <p:cNvSpPr>
            <a:spLocks noGrp="1" noRot="1" noChangeAspect="1"/>
          </p:cNvSpPr>
          <p:nvPr>
            <p:ph type="sldImg"/>
          </p:nvPr>
        </p:nvSpPr>
        <p:spPr>
          <a:xfrm>
            <a:off x="685800" y="503238"/>
            <a:ext cx="5486400" cy="3086100"/>
          </a:xfrm>
        </p:spPr>
      </p:sp>
      <p:sp>
        <p:nvSpPr>
          <p:cNvPr id="14" name="Notes Placeholder 13">
            <a:extLst>
              <a:ext uri="{FF2B5EF4-FFF2-40B4-BE49-F238E27FC236}">
                <a16:creationId xmlns:a16="http://schemas.microsoft.com/office/drawing/2014/main" id="{565A8379-6A10-4527-9BFF-D20773BBF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3711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Blank">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576072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5760720" cy="3657600"/>
          </a:xfrm>
        </p:spPr>
        <p:txBody>
          <a:bodyPr lIns="0" tIns="0" rIns="0" bIns="0" anchor="ctr" anchorCtr="0">
            <a:noAutofit/>
          </a:bodyPr>
          <a:lstStyle>
            <a:lvl1pPr algn="l">
              <a:lnSpc>
                <a:spcPct val="80000"/>
              </a:lnSpc>
              <a:spcBef>
                <a:spcPts val="0"/>
              </a:spcBef>
              <a:defRPr sz="5400"/>
            </a:lvl1pPr>
          </a:lstStyle>
          <a:p>
            <a:r>
              <a:rPr lang="en-US" dirty="0"/>
              <a:t>Presentation Headline</a:t>
            </a:r>
          </a:p>
        </p:txBody>
      </p:sp>
    </p:spTree>
    <p:custDataLst>
      <p:tags r:id="rId1"/>
    </p:custDataLst>
    <p:extLst>
      <p:ext uri="{BB962C8B-B14F-4D97-AF65-F5344CB8AC3E}">
        <p14:creationId xmlns:p14="http://schemas.microsoft.com/office/powerpoint/2010/main" val="399169356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bg1"/>
        </a:solidFill>
        <a:effectLst/>
      </p:bgPr>
    </p:bg>
    <p:spTree>
      <p:nvGrpSpPr>
        <p:cNvPr id="1" name=""/>
        <p:cNvGrpSpPr/>
        <p:nvPr/>
      </p:nvGrpSpPr>
      <p:grpSpPr>
        <a:xfrm>
          <a:off x="0" y="0"/>
          <a:ext cx="0" cy="0"/>
          <a:chOff x="0" y="0"/>
          <a:chExt cx="0" cy="0"/>
        </a:xfrm>
      </p:grpSpPr>
      <p:sp>
        <p:nvSpPr>
          <p:cNvPr id="4" name="Gold Bar">
            <a:extLst>
              <a:ext uri="{FF2B5EF4-FFF2-40B4-BE49-F238E27FC236}">
                <a16:creationId xmlns:a16="http://schemas.microsoft.com/office/drawing/2014/main" id="{63501C58-AC7F-46FD-8388-A2E4E198F896}"/>
              </a:ext>
            </a:extLst>
          </p:cNvPr>
          <p:cNvSpPr/>
          <p:nvPr userDrawn="1"/>
        </p:nvSpPr>
        <p:spPr>
          <a:xfrm>
            <a:off x="0" y="0"/>
            <a:ext cx="30321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5" name="Copyright">
            <a:extLst>
              <a:ext uri="{FF2B5EF4-FFF2-40B4-BE49-F238E27FC236}">
                <a16:creationId xmlns:a16="http://schemas.microsoft.com/office/drawing/2014/main" id="{E75F83C4-11E0-4D6C-9717-55251FAA98CF}"/>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
        <p:nvSpPr>
          <p:cNvPr id="9" name="Picture Placeholder">
            <a:extLst>
              <a:ext uri="{FF2B5EF4-FFF2-40B4-BE49-F238E27FC236}">
                <a16:creationId xmlns:a16="http://schemas.microsoft.com/office/drawing/2014/main" id="{3E292F22-31D7-43DA-8D74-8B7552738766}"/>
              </a:ext>
            </a:extLst>
          </p:cNvPr>
          <p:cNvSpPr>
            <a:spLocks noGrp="1"/>
          </p:cNvSpPr>
          <p:nvPr>
            <p:ph type="pic" sz="quarter" idx="10" hasCustomPrompt="1"/>
          </p:nvPr>
        </p:nvSpPr>
        <p:spPr>
          <a:xfrm>
            <a:off x="746760" y="777240"/>
            <a:ext cx="4572000" cy="5303520"/>
          </a:xfrm>
          <a:solidFill>
            <a:schemeClr val="bg1">
              <a:lumMod val="85000"/>
            </a:schemeClr>
          </a:solidFill>
          <a:ln w="127000">
            <a:solidFill>
              <a:schemeClr val="bg1"/>
            </a:solidFill>
            <a:miter lim="800000"/>
          </a:ln>
        </p:spPr>
        <p:txBody>
          <a:bodyPr anchor="ctr" anchorCtr="0"/>
          <a:lstStyle>
            <a:lvl1pPr marL="0" indent="0" algn="ctr">
              <a:buNone/>
              <a:defRPr/>
            </a:lvl1pPr>
          </a:lstStyle>
          <a:p>
            <a:r>
              <a:rPr lang="en-US" dirty="0"/>
              <a:t>Insert Photo Here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5821680" y="228600"/>
            <a:ext cx="6035040"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3784055886"/>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solidFill>
        <a:effectLst/>
      </p:bgPr>
    </p:bg>
    <p:spTree>
      <p:nvGrpSpPr>
        <p:cNvPr id="1" name=""/>
        <p:cNvGrpSpPr/>
        <p:nvPr/>
      </p:nvGrpSpPr>
      <p:grpSpPr>
        <a:xfrm>
          <a:off x="0" y="0"/>
          <a:ext cx="0" cy="0"/>
          <a:chOff x="0" y="0"/>
          <a:chExt cx="0" cy="0"/>
        </a:xfrm>
      </p:grpSpPr>
      <p:sp>
        <p:nvSpPr>
          <p:cNvPr id="4" name="Gold Bar">
            <a:extLst>
              <a:ext uri="{FF2B5EF4-FFF2-40B4-BE49-F238E27FC236}">
                <a16:creationId xmlns:a16="http://schemas.microsoft.com/office/drawing/2014/main" id="{63501C58-AC7F-46FD-8388-A2E4E198F896}"/>
              </a:ext>
            </a:extLst>
          </p:cNvPr>
          <p:cNvSpPr/>
          <p:nvPr userDrawn="1"/>
        </p:nvSpPr>
        <p:spPr>
          <a:xfrm>
            <a:off x="0" y="0"/>
            <a:ext cx="915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5" name="Copyright">
            <a:extLst>
              <a:ext uri="{FF2B5EF4-FFF2-40B4-BE49-F238E27FC236}">
                <a16:creationId xmlns:a16="http://schemas.microsoft.com/office/drawing/2014/main" id="{E75F83C4-11E0-4D6C-9717-55251FAA98CF}"/>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
        <p:nvSpPr>
          <p:cNvPr id="9" name="Picture Placeholder">
            <a:extLst>
              <a:ext uri="{FF2B5EF4-FFF2-40B4-BE49-F238E27FC236}">
                <a16:creationId xmlns:a16="http://schemas.microsoft.com/office/drawing/2014/main" id="{3E292F22-31D7-43DA-8D74-8B7552738766}"/>
              </a:ext>
            </a:extLst>
          </p:cNvPr>
          <p:cNvSpPr>
            <a:spLocks noGrp="1"/>
          </p:cNvSpPr>
          <p:nvPr>
            <p:ph type="pic" sz="quarter" idx="10" hasCustomPrompt="1"/>
          </p:nvPr>
        </p:nvSpPr>
        <p:spPr>
          <a:xfrm>
            <a:off x="6873240" y="777240"/>
            <a:ext cx="4572000" cy="5303520"/>
          </a:xfrm>
          <a:solidFill>
            <a:schemeClr val="bg1">
              <a:lumMod val="85000"/>
            </a:schemeClr>
          </a:solidFill>
          <a:ln w="127000">
            <a:solidFill>
              <a:schemeClr val="bg1"/>
            </a:solidFill>
            <a:miter lim="800000"/>
          </a:ln>
        </p:spPr>
        <p:txBody>
          <a:bodyPr anchor="ctr" anchorCtr="0"/>
          <a:lstStyle>
            <a:lvl1pPr marL="0" indent="0" algn="ctr">
              <a:buNone/>
              <a:defRPr/>
            </a:lvl1pPr>
          </a:lstStyle>
          <a:p>
            <a:r>
              <a:rPr lang="en-US" dirty="0"/>
              <a:t>Insert Photo Here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228600"/>
            <a:ext cx="6035040"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1450086263"/>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7AF177E-62C6-42EE-A2C0-777C1AD04EDC}"/>
              </a:ext>
            </a:extLst>
          </p:cNvPr>
          <p:cNvGrpSpPr/>
          <p:nvPr userDrawn="1"/>
        </p:nvGrpSpPr>
        <p:grpSpPr>
          <a:xfrm>
            <a:off x="1" y="667386"/>
            <a:ext cx="6532488" cy="6190614"/>
            <a:chOff x="1" y="667386"/>
            <a:chExt cx="6532488" cy="6190614"/>
          </a:xfrm>
        </p:grpSpPr>
        <p:sp>
          <p:nvSpPr>
            <p:cNvPr id="23" name="Freeform: Shape 22">
              <a:extLst>
                <a:ext uri="{FF2B5EF4-FFF2-40B4-BE49-F238E27FC236}">
                  <a16:creationId xmlns:a16="http://schemas.microsoft.com/office/drawing/2014/main" id="{2223C106-9483-494E-B417-C6D469511E0E}"/>
                </a:ext>
              </a:extLst>
            </p:cNvPr>
            <p:cNvSpPr/>
            <p:nvPr userDrawn="1"/>
          </p:nvSpPr>
          <p:spPr>
            <a:xfrm>
              <a:off x="2558223" y="667386"/>
              <a:ext cx="1849450" cy="6190614"/>
            </a:xfrm>
            <a:custGeom>
              <a:avLst/>
              <a:gdLst>
                <a:gd name="connsiteX0" fmla="*/ 494822 w 1849450"/>
                <a:gd name="connsiteY0" fmla="*/ 0 h 6190614"/>
                <a:gd name="connsiteX1" fmla="*/ 1849450 w 1849450"/>
                <a:gd name="connsiteY1" fmla="*/ 108277 h 6190614"/>
                <a:gd name="connsiteX2" fmla="*/ 1363281 w 1849450"/>
                <a:gd name="connsiteY2" fmla="*/ 6190614 h 6190614"/>
                <a:gd name="connsiteX3" fmla="*/ 0 w 1849450"/>
                <a:gd name="connsiteY3" fmla="*/ 6190614 h 6190614"/>
                <a:gd name="connsiteX4" fmla="*/ 494822 w 1849450"/>
                <a:gd name="connsiteY4" fmla="*/ 0 h 6190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450" h="6190614">
                  <a:moveTo>
                    <a:pt x="494822" y="0"/>
                  </a:moveTo>
                  <a:lnTo>
                    <a:pt x="1849450" y="108277"/>
                  </a:lnTo>
                  <a:lnTo>
                    <a:pt x="1363281" y="6190614"/>
                  </a:lnTo>
                  <a:lnTo>
                    <a:pt x="0" y="6190614"/>
                  </a:lnTo>
                  <a:lnTo>
                    <a:pt x="494822" y="0"/>
                  </a:lnTo>
                  <a:close/>
                </a:path>
              </a:pathLst>
            </a:cu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
          <p:nvSpPr>
            <p:cNvPr id="22" name="Freeform: Shape 21">
              <a:extLst>
                <a:ext uri="{FF2B5EF4-FFF2-40B4-BE49-F238E27FC236}">
                  <a16:creationId xmlns:a16="http://schemas.microsoft.com/office/drawing/2014/main" id="{F7C970ED-4F1D-4B79-BA6F-4D048A56ED47}"/>
                </a:ext>
              </a:extLst>
            </p:cNvPr>
            <p:cNvSpPr/>
            <p:nvPr userDrawn="1"/>
          </p:nvSpPr>
          <p:spPr>
            <a:xfrm>
              <a:off x="4502045" y="692238"/>
              <a:ext cx="2030444" cy="6165762"/>
            </a:xfrm>
            <a:custGeom>
              <a:avLst/>
              <a:gdLst>
                <a:gd name="connsiteX0" fmla="*/ 1345359 w 2030444"/>
                <a:gd name="connsiteY0" fmla="*/ 0 h 6165762"/>
                <a:gd name="connsiteX1" fmla="*/ 2030444 w 2030444"/>
                <a:gd name="connsiteY1" fmla="*/ 6165762 h 6165762"/>
                <a:gd name="connsiteX2" fmla="*/ 668477 w 2030444"/>
                <a:gd name="connsiteY2" fmla="*/ 6165762 h 6165762"/>
                <a:gd name="connsiteX3" fmla="*/ 0 w 2030444"/>
                <a:gd name="connsiteY3" fmla="*/ 149484 h 6165762"/>
                <a:gd name="connsiteX4" fmla="*/ 1345359 w 2030444"/>
                <a:gd name="connsiteY4" fmla="*/ 0 h 616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44" h="6165762">
                  <a:moveTo>
                    <a:pt x="1345359" y="0"/>
                  </a:moveTo>
                  <a:lnTo>
                    <a:pt x="2030444" y="6165762"/>
                  </a:lnTo>
                  <a:lnTo>
                    <a:pt x="668477" y="6165762"/>
                  </a:lnTo>
                  <a:lnTo>
                    <a:pt x="0" y="149484"/>
                  </a:lnTo>
                  <a:lnTo>
                    <a:pt x="1345359" y="0"/>
                  </a:lnTo>
                  <a:close/>
                </a:path>
              </a:pathLst>
            </a:cu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
          <p:nvSpPr>
            <p:cNvPr id="21" name="Freeform: Shape 20">
              <a:extLst>
                <a:ext uri="{FF2B5EF4-FFF2-40B4-BE49-F238E27FC236}">
                  <a16:creationId xmlns:a16="http://schemas.microsoft.com/office/drawing/2014/main" id="{EA4F293E-5F4D-421E-BA0E-FF487B0C6228}"/>
                </a:ext>
              </a:extLst>
            </p:cNvPr>
            <p:cNvSpPr/>
            <p:nvPr userDrawn="1"/>
          </p:nvSpPr>
          <p:spPr>
            <a:xfrm>
              <a:off x="1025854" y="712296"/>
              <a:ext cx="1387895" cy="6145704"/>
            </a:xfrm>
            <a:custGeom>
              <a:avLst/>
              <a:gdLst>
                <a:gd name="connsiteX0" fmla="*/ 1358933 w 1387895"/>
                <a:gd name="connsiteY0" fmla="*/ 0 h 6145704"/>
                <a:gd name="connsiteX1" fmla="*/ 1387895 w 1387895"/>
                <a:gd name="connsiteY1" fmla="*/ 6145704 h 6145704"/>
                <a:gd name="connsiteX2" fmla="*/ 28932 w 1387895"/>
                <a:gd name="connsiteY2" fmla="*/ 6145704 h 6145704"/>
                <a:gd name="connsiteX3" fmla="*/ 0 w 1387895"/>
                <a:gd name="connsiteY3" fmla="*/ 6404 h 6145704"/>
                <a:gd name="connsiteX4" fmla="*/ 1358933 w 1387895"/>
                <a:gd name="connsiteY4" fmla="*/ 0 h 6145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895" h="6145704">
                  <a:moveTo>
                    <a:pt x="1358933" y="0"/>
                  </a:moveTo>
                  <a:lnTo>
                    <a:pt x="1387895" y="6145704"/>
                  </a:lnTo>
                  <a:lnTo>
                    <a:pt x="28932" y="6145704"/>
                  </a:lnTo>
                  <a:lnTo>
                    <a:pt x="0" y="6404"/>
                  </a:lnTo>
                  <a:lnTo>
                    <a:pt x="1358933" y="0"/>
                  </a:lnTo>
                  <a:close/>
                </a:path>
              </a:pathLst>
            </a:cu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
          <p:nvSpPr>
            <p:cNvPr id="20" name="Freeform: Shape 19">
              <a:extLst>
                <a:ext uri="{FF2B5EF4-FFF2-40B4-BE49-F238E27FC236}">
                  <a16:creationId xmlns:a16="http://schemas.microsoft.com/office/drawing/2014/main" id="{841F0D19-D2B9-4F58-B736-D0360CDE6ECF}"/>
                </a:ext>
              </a:extLst>
            </p:cNvPr>
            <p:cNvSpPr/>
            <p:nvPr userDrawn="1"/>
          </p:nvSpPr>
          <p:spPr>
            <a:xfrm>
              <a:off x="1" y="722994"/>
              <a:ext cx="730645" cy="6135006"/>
            </a:xfrm>
            <a:custGeom>
              <a:avLst/>
              <a:gdLst>
                <a:gd name="connsiteX0" fmla="*/ 0 w 730645"/>
                <a:gd name="connsiteY0" fmla="*/ 0 h 6135006"/>
                <a:gd name="connsiteX1" fmla="*/ 730645 w 730645"/>
                <a:gd name="connsiteY1" fmla="*/ 30623 h 6135006"/>
                <a:gd name="connsiteX2" fmla="*/ 474795 w 730645"/>
                <a:gd name="connsiteY2" fmla="*/ 6135006 h 6135006"/>
                <a:gd name="connsiteX3" fmla="*/ 0 w 730645"/>
                <a:gd name="connsiteY3" fmla="*/ 6135006 h 6135006"/>
                <a:gd name="connsiteX4" fmla="*/ 0 w 730645"/>
                <a:gd name="connsiteY4" fmla="*/ 0 h 613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645" h="6135006">
                  <a:moveTo>
                    <a:pt x="0" y="0"/>
                  </a:moveTo>
                  <a:lnTo>
                    <a:pt x="730645" y="30623"/>
                  </a:lnTo>
                  <a:lnTo>
                    <a:pt x="474795" y="6135006"/>
                  </a:lnTo>
                  <a:lnTo>
                    <a:pt x="0" y="6135006"/>
                  </a:lnTo>
                  <a:lnTo>
                    <a:pt x="0" y="0"/>
                  </a:lnTo>
                  <a:close/>
                </a:path>
              </a:pathLst>
            </a:cu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grpSp>
      <p:sp>
        <p:nvSpPr>
          <p:cNvPr id="5" name="Copyright">
            <a:extLst>
              <a:ext uri="{FF2B5EF4-FFF2-40B4-BE49-F238E27FC236}">
                <a16:creationId xmlns:a16="http://schemas.microsoft.com/office/drawing/2014/main" id="{E75F83C4-11E0-4D6C-9717-55251FAA98CF}"/>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6461760" y="228600"/>
            <a:ext cx="5394960"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611404751"/>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chemeClr val="bg1"/>
        </a:solidFill>
        <a:effectLst/>
      </p:bgPr>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D96E502C-129E-424D-87C8-23B783B1E9A0}"/>
              </a:ext>
            </a:extLst>
          </p:cNvPr>
          <p:cNvSpPr>
            <a:spLocks noGrp="1"/>
          </p:cNvSpPr>
          <p:nvPr>
            <p:ph type="pic" sz="quarter" idx="10" hasCustomPrompt="1"/>
          </p:nvPr>
        </p:nvSpPr>
        <p:spPr>
          <a:xfrm>
            <a:off x="0" y="0"/>
            <a:ext cx="12188952" cy="6858000"/>
          </a:xfrm>
          <a:solidFill>
            <a:schemeClr val="bg1">
              <a:lumMod val="85000"/>
            </a:schemeClr>
          </a:solidFill>
          <a:ln w="127000">
            <a:noFill/>
            <a:miter lim="800000"/>
          </a:ln>
        </p:spPr>
        <p:txBody>
          <a:bodyPr tIns="1554480" anchor="ctr" anchorCtr="0"/>
          <a:lstStyle>
            <a:lvl1pPr marL="0" indent="0" algn="ctr">
              <a:buNone/>
              <a:defRPr/>
            </a:lvl1pPr>
          </a:lstStyle>
          <a:p>
            <a:r>
              <a:rPr lang="en-US" dirty="0"/>
              <a:t>Insert Photo Here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11522074" cy="6400800"/>
          </a:xfrm>
        </p:spPr>
        <p:txBody>
          <a:bodyPr lIns="91440" rIns="91440" bIns="91440" anchor="ctr" anchorCtr="0">
            <a:noAutofit/>
          </a:bodyPr>
          <a:lstStyle>
            <a:lvl1pPr algn="ctr">
              <a:defRPr sz="4000">
                <a:solidFill>
                  <a:schemeClr val="bg1"/>
                </a:solidFill>
              </a:defRPr>
            </a:lvl1pPr>
          </a:lstStyle>
          <a:p>
            <a:r>
              <a:rPr lang="en-US" dirty="0"/>
              <a:t>Divider Slide</a:t>
            </a:r>
          </a:p>
        </p:txBody>
      </p:sp>
    </p:spTree>
    <p:custDataLst>
      <p:tags r:id="rId1"/>
    </p:custDataLst>
    <p:extLst>
      <p:ext uri="{BB962C8B-B14F-4D97-AF65-F5344CB8AC3E}">
        <p14:creationId xmlns:p14="http://schemas.microsoft.com/office/powerpoint/2010/main" val="3113753943"/>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a:xfrm>
            <a:off x="1066800" y="228600"/>
            <a:ext cx="10789920" cy="2560319"/>
          </a:xfrm>
        </p:spPr>
        <p:txBody>
          <a:bodyPr anchor="b" anchorCtr="0"/>
          <a:lstStyle>
            <a:lvl1pPr>
              <a:defRPr sz="4000"/>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034F405B-5E7B-47A1-BC60-A16DA5AD9E0D}"/>
              </a:ext>
            </a:extLst>
          </p:cNvPr>
          <p:cNvSpPr>
            <a:spLocks noGrp="1"/>
          </p:cNvSpPr>
          <p:nvPr>
            <p:ph type="body" sz="quarter" idx="10"/>
          </p:nvPr>
        </p:nvSpPr>
        <p:spPr>
          <a:xfrm>
            <a:off x="1066800" y="3611880"/>
            <a:ext cx="10789920" cy="2652395"/>
          </a:xfrm>
        </p:spPr>
        <p:txBody>
          <a:bodyPr/>
          <a:lstStyle>
            <a:lvl1pPr marL="0" indent="0">
              <a:buNone/>
              <a:defRPr/>
            </a:lvl1pPr>
            <a:lvl2pPr marL="515938" indent="-231775">
              <a:buFont typeface="Symbol" panose="05050102010706020507" pitchFamily="18" charset="2"/>
              <a:buChar char="·"/>
              <a:defRPr/>
            </a:lvl2p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1016781952"/>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F5A223-433E-4FAB-9D8A-E7E3D6CF1B4E}"/>
              </a:ext>
            </a:extLst>
          </p:cNvPr>
          <p:cNvSpPr>
            <a:spLocks noGrp="1"/>
          </p:cNvSpPr>
          <p:nvPr>
            <p:ph type="body" sz="quarter" idx="10" hasCustomPrompt="1"/>
          </p:nvPr>
        </p:nvSpPr>
        <p:spPr>
          <a:xfrm>
            <a:off x="4358640" y="228600"/>
            <a:ext cx="7498398" cy="6400800"/>
          </a:xfrm>
        </p:spPr>
        <p:txBody>
          <a:bodyPr anchor="ctr" anchorCtr="0"/>
          <a:lstStyle>
            <a:lvl1pPr marL="0" indent="0">
              <a:spcBef>
                <a:spcPts val="1400"/>
              </a:spcBef>
              <a:buNone/>
              <a:defRPr sz="4000" b="1"/>
            </a:lvl1pPr>
            <a:lvl2pPr marL="515938" indent="-231775">
              <a:buFont typeface="Arial" panose="020B0604020202020204" pitchFamily="34" charset="0"/>
              <a:buChar char="•"/>
              <a:defRPr sz="2000"/>
            </a:lvl2pPr>
            <a:lvl3pPr>
              <a:defRPr sz="2000"/>
            </a:lvl3pPr>
            <a:lvl4pPr>
              <a:defRPr sz="2000"/>
            </a:lvl4pPr>
            <a:lvl5pPr>
              <a:defRPr sz="2000"/>
            </a:lvl5pPr>
          </a:lstStyle>
          <a:p>
            <a:pPr lvl="0"/>
            <a:r>
              <a:rPr lang="en-US" dirty="0"/>
              <a:t>Agenda Item 1</a:t>
            </a:r>
          </a:p>
          <a:p>
            <a:pPr lvl="0"/>
            <a:r>
              <a:rPr lang="en-US" dirty="0"/>
              <a:t>Agenda Item 2</a:t>
            </a:r>
          </a:p>
          <a:p>
            <a:pPr lvl="0"/>
            <a:r>
              <a:rPr lang="en-US" dirty="0"/>
              <a:t>Agenda Item 3</a:t>
            </a:r>
          </a:p>
        </p:txBody>
      </p:sp>
    </p:spTree>
    <p:custDataLst>
      <p:tags r:id="rId1"/>
    </p:custDataLst>
    <p:extLst>
      <p:ext uri="{BB962C8B-B14F-4D97-AF65-F5344CB8AC3E}">
        <p14:creationId xmlns:p14="http://schemas.microsoft.com/office/powerpoint/2010/main" val="2222753818"/>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51270963"/>
      </p:ext>
    </p:extLst>
  </p:cSld>
  <p:clrMapOvr>
    <a:masterClrMapping/>
  </p:clrMapOvr>
  <p:transition>
    <p:fade/>
  </p:transition>
  <p:extLst>
    <p:ext uri="{DCECCB84-F9BA-43D5-87BE-67443E8EF086}">
      <p15:sldGuideLst xmlns:p15="http://schemas.microsoft.com/office/powerpoint/2012/main">
        <p15:guide id="1" orient="horz" pos="547" userDrawn="1">
          <p15:clr>
            <a:srgbClr val="FBAE40"/>
          </p15:clr>
        </p15:guide>
        <p15:guide id="2" orient="horz" pos="720" userDrawn="1">
          <p15:clr>
            <a:srgbClr val="FBAE40"/>
          </p15:clr>
        </p15:guide>
        <p15:guide id="4" orient="horz" pos="233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034F405B-5E7B-47A1-BC60-A16DA5AD9E0D}"/>
              </a:ext>
            </a:extLst>
          </p:cNvPr>
          <p:cNvSpPr>
            <a:spLocks noGrp="1"/>
          </p:cNvSpPr>
          <p:nvPr>
            <p:ph type="body" sz="quarter" idx="10"/>
          </p:nvPr>
        </p:nvSpPr>
        <p:spPr>
          <a:xfrm>
            <a:off x="334963" y="1143000"/>
            <a:ext cx="11522075" cy="5121275"/>
          </a:xfrm>
        </p:spPr>
        <p:txBody>
          <a:body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1781304420"/>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column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034F405B-5E7B-47A1-BC60-A16DA5AD9E0D}"/>
              </a:ext>
            </a:extLst>
          </p:cNvPr>
          <p:cNvSpPr>
            <a:spLocks noGrp="1"/>
          </p:cNvSpPr>
          <p:nvPr>
            <p:ph type="body" sz="quarter" idx="10"/>
          </p:nvPr>
        </p:nvSpPr>
        <p:spPr>
          <a:xfrm>
            <a:off x="334963" y="1143000"/>
            <a:ext cx="11522075" cy="5121275"/>
          </a:xfrm>
        </p:spPr>
        <p:txBody>
          <a:bodyPr numCol="2" spcCol="457200"/>
          <a:lstStyle>
            <a:lvl1pPr marL="0" indent="0">
              <a:buNone/>
              <a:defRPr/>
            </a:lvl1p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699175281"/>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White w/ border">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D35A23D-E666-4E0C-9980-F206C8FA51CB}"/>
              </a:ext>
            </a:extLst>
          </p:cNvPr>
          <p:cNvSpPr/>
          <p:nvPr userDrawn="1"/>
        </p:nvSpPr>
        <p:spPr>
          <a:xfrm>
            <a:off x="0" y="0"/>
            <a:ext cx="12192000" cy="6858000"/>
          </a:xfrm>
          <a:custGeom>
            <a:avLst/>
            <a:gdLst>
              <a:gd name="connsiteX0" fmla="*/ 182880 w 12192000"/>
              <a:gd name="connsiteY0" fmla="*/ 182880 h 6858000"/>
              <a:gd name="connsiteX1" fmla="*/ 182880 w 12192000"/>
              <a:gd name="connsiteY1" fmla="*/ 6675120 h 6858000"/>
              <a:gd name="connsiteX2" fmla="*/ 12009120 w 12192000"/>
              <a:gd name="connsiteY2" fmla="*/ 6675120 h 6858000"/>
              <a:gd name="connsiteX3" fmla="*/ 12009120 w 12192000"/>
              <a:gd name="connsiteY3" fmla="*/ 182880 h 6858000"/>
              <a:gd name="connsiteX4" fmla="*/ 12009120 w 12192000"/>
              <a:gd name="connsiteY4" fmla="*/ 0 h 6858000"/>
              <a:gd name="connsiteX5" fmla="*/ 12192000 w 12192000"/>
              <a:gd name="connsiteY5" fmla="*/ 0 h 6858000"/>
              <a:gd name="connsiteX6" fmla="*/ 12192000 w 12192000"/>
              <a:gd name="connsiteY6" fmla="*/ 6858000 h 6858000"/>
              <a:gd name="connsiteX7" fmla="*/ 12188952 w 12192000"/>
              <a:gd name="connsiteY7" fmla="*/ 6858000 h 6858000"/>
              <a:gd name="connsiteX8" fmla="*/ 12009120 w 12192000"/>
              <a:gd name="connsiteY8" fmla="*/ 6858000 h 6858000"/>
              <a:gd name="connsiteX9" fmla="*/ 182880 w 12192000"/>
              <a:gd name="connsiteY9" fmla="*/ 6858000 h 6858000"/>
              <a:gd name="connsiteX10" fmla="*/ 1 w 12192000"/>
              <a:gd name="connsiteY10" fmla="*/ 6858000 h 6858000"/>
              <a:gd name="connsiteX11" fmla="*/ 0 w 12192000"/>
              <a:gd name="connsiteY11" fmla="*/ 6858000 h 6858000"/>
              <a:gd name="connsiteX12" fmla="*/ 0 w 12192000"/>
              <a:gd name="connsiteY12" fmla="*/ 0 h 6858000"/>
              <a:gd name="connsiteX13" fmla="*/ 182880 w 12192000"/>
              <a:gd name="connsiteY13" fmla="*/ 0 h 6858000"/>
              <a:gd name="connsiteX14" fmla="*/ 182880 w 12192000"/>
              <a:gd name="connsiteY14" fmla="*/ 0 h 6858000"/>
              <a:gd name="connsiteX15" fmla="*/ 12009120 w 12192000"/>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82880" y="182880"/>
                </a:moveTo>
                <a:lnTo>
                  <a:pt x="182880" y="6675120"/>
                </a:lnTo>
                <a:lnTo>
                  <a:pt x="12009120" y="6675120"/>
                </a:lnTo>
                <a:lnTo>
                  <a:pt x="12009120" y="182880"/>
                </a:lnTo>
                <a:close/>
                <a:moveTo>
                  <a:pt x="12009120" y="0"/>
                </a:moveTo>
                <a:lnTo>
                  <a:pt x="12192000" y="0"/>
                </a:lnTo>
                <a:lnTo>
                  <a:pt x="12192000" y="6858000"/>
                </a:lnTo>
                <a:lnTo>
                  <a:pt x="12188952" y="6858000"/>
                </a:lnTo>
                <a:lnTo>
                  <a:pt x="12009120" y="6858000"/>
                </a:lnTo>
                <a:lnTo>
                  <a:pt x="182880" y="6858000"/>
                </a:lnTo>
                <a:lnTo>
                  <a:pt x="1" y="6858000"/>
                </a:lnTo>
                <a:lnTo>
                  <a:pt x="0" y="6858000"/>
                </a:lnTo>
                <a:lnTo>
                  <a:pt x="0" y="0"/>
                </a:lnTo>
                <a:lnTo>
                  <a:pt x="182880" y="0"/>
                </a:lnTo>
                <a:lnTo>
                  <a:pt x="182880" y="0"/>
                </a:lnTo>
                <a:lnTo>
                  <a:pt x="12009120" y="0"/>
                </a:lnTo>
                <a:close/>
              </a:path>
            </a:pathLst>
          </a:cu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
        <p:nvSpPr>
          <p:cNvPr id="2" name="Title 1">
            <a:extLst>
              <a:ext uri="{FF2B5EF4-FFF2-40B4-BE49-F238E27FC236}">
                <a16:creationId xmlns:a16="http://schemas.microsoft.com/office/drawing/2014/main" id="{09362896-193A-460B-BF6E-A72AF2FDD208}"/>
              </a:ext>
            </a:extLst>
          </p:cNvPr>
          <p:cNvSpPr>
            <a:spLocks noGrp="1"/>
          </p:cNvSpPr>
          <p:nvPr userDrawn="1">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034F405B-5E7B-47A1-BC60-A16DA5AD9E0D}"/>
              </a:ext>
            </a:extLst>
          </p:cNvPr>
          <p:cNvSpPr>
            <a:spLocks noGrp="1"/>
          </p:cNvSpPr>
          <p:nvPr userDrawn="1">
            <p:ph type="body" sz="quarter" idx="10"/>
          </p:nvPr>
        </p:nvSpPr>
        <p:spPr>
          <a:xfrm>
            <a:off x="334963" y="1143000"/>
            <a:ext cx="11522075" cy="5121275"/>
          </a:xfrm>
        </p:spPr>
        <p:txBody>
          <a:body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828388763"/>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Arch">
    <p:spTree>
      <p:nvGrpSpPr>
        <p:cNvPr id="1" name=""/>
        <p:cNvGrpSpPr/>
        <p:nvPr/>
      </p:nvGrpSpPr>
      <p:grpSpPr>
        <a:xfrm>
          <a:off x="0" y="0"/>
          <a:ext cx="0" cy="0"/>
          <a:chOff x="0" y="0"/>
          <a:chExt cx="0" cy="0"/>
        </a:xfrm>
      </p:grpSpPr>
      <p:pic>
        <p:nvPicPr>
          <p:cNvPr id="10" name="Arch">
            <a:extLst>
              <a:ext uri="{FF2B5EF4-FFF2-40B4-BE49-F238E27FC236}">
                <a16:creationId xmlns:a16="http://schemas.microsoft.com/office/drawing/2014/main" id="{C58CB3D4-30D8-4DBB-A3FA-4554ED5837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 t="-2" r="34319" b="11162"/>
          <a:stretch/>
        </p:blipFill>
        <p:spPr>
          <a:xfrm>
            <a:off x="6096000" y="274320"/>
            <a:ext cx="6096000" cy="6583680"/>
          </a:xfrm>
          <a:prstGeom prst="rect">
            <a:avLst/>
          </a:prstGeom>
        </p:spPr>
      </p:pic>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576072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5760720" cy="3657600"/>
          </a:xfrm>
        </p:spPr>
        <p:txBody>
          <a:bodyPr lIns="0" tIns="0" rIns="0" bIns="0" anchor="ctr" anchorCtr="0">
            <a:noAutofit/>
          </a:bodyPr>
          <a:lstStyle>
            <a:lvl1pPr algn="l">
              <a:lnSpc>
                <a:spcPct val="80000"/>
              </a:lnSpc>
              <a:spcBef>
                <a:spcPts val="0"/>
              </a:spcBef>
              <a:defRPr sz="5400"/>
            </a:lvl1pPr>
          </a:lstStyle>
          <a:p>
            <a:r>
              <a:rPr lang="en-US" dirty="0"/>
              <a:t>Presentation Headline</a:t>
            </a:r>
          </a:p>
        </p:txBody>
      </p:sp>
    </p:spTree>
    <p:custDataLst>
      <p:tags r:id="rId1"/>
    </p:custDataLst>
    <p:extLst>
      <p:ext uri="{BB962C8B-B14F-4D97-AF65-F5344CB8AC3E}">
        <p14:creationId xmlns:p14="http://schemas.microsoft.com/office/powerpoint/2010/main" val="74174280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Grays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97DE0F-8E09-4A9E-B147-4CAA37FBF620}"/>
              </a:ext>
            </a:extLst>
          </p:cNvPr>
          <p:cNvSpPr/>
          <p:nvPr userDrawn="1"/>
        </p:nvSpPr>
        <p:spPr>
          <a:xfrm>
            <a:off x="0" y="0"/>
            <a:ext cx="405993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bg1"/>
              </a:solidFill>
            </a:endParaRPr>
          </a:p>
        </p:txBody>
      </p:sp>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a:xfrm>
            <a:off x="334963" y="228601"/>
            <a:ext cx="3474720" cy="640080"/>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4FE7C49-08F2-4F4B-9DC7-9D046A4F12B7}"/>
              </a:ext>
            </a:extLst>
          </p:cNvPr>
          <p:cNvSpPr>
            <a:spLocks noGrp="1"/>
          </p:cNvSpPr>
          <p:nvPr>
            <p:ph type="body" sz="quarter" idx="10"/>
          </p:nvPr>
        </p:nvSpPr>
        <p:spPr>
          <a:xfrm>
            <a:off x="334963" y="1143000"/>
            <a:ext cx="3474720" cy="5121275"/>
          </a:xfrm>
        </p:spPr>
        <p:txBody>
          <a:bodyPr/>
          <a:lstStyle/>
          <a:p>
            <a:pPr lvl="0"/>
            <a:r>
              <a:rPr lang="en-US"/>
              <a:t>Click to edit Master text styles</a:t>
            </a:r>
          </a:p>
          <a:p>
            <a:pPr lvl="1"/>
            <a:r>
              <a:rPr lang="en-US"/>
              <a:t>Second level</a:t>
            </a:r>
          </a:p>
          <a:p>
            <a:pPr lvl="2"/>
            <a:r>
              <a:rPr lang="en-US"/>
              <a:t>Third level</a:t>
            </a:r>
          </a:p>
        </p:txBody>
      </p:sp>
      <p:sp>
        <p:nvSpPr>
          <p:cNvPr id="6" name="Copyright">
            <a:extLst>
              <a:ext uri="{FF2B5EF4-FFF2-40B4-BE49-F238E27FC236}">
                <a16:creationId xmlns:a16="http://schemas.microsoft.com/office/drawing/2014/main" id="{74C75D69-D919-4F63-92AB-E1B7678E0300}"/>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Tree>
    <p:custDataLst>
      <p:tags r:id="rId1"/>
    </p:custDataLst>
    <p:extLst>
      <p:ext uri="{BB962C8B-B14F-4D97-AF65-F5344CB8AC3E}">
        <p14:creationId xmlns:p14="http://schemas.microsoft.com/office/powerpoint/2010/main" val="2198663231"/>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amp;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a:xfrm>
            <a:off x="334963" y="228601"/>
            <a:ext cx="3474720" cy="640080"/>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4FE7C49-08F2-4F4B-9DC7-9D046A4F12B7}"/>
              </a:ext>
            </a:extLst>
          </p:cNvPr>
          <p:cNvSpPr>
            <a:spLocks noGrp="1"/>
          </p:cNvSpPr>
          <p:nvPr>
            <p:ph type="body" sz="quarter" idx="10"/>
          </p:nvPr>
        </p:nvSpPr>
        <p:spPr>
          <a:xfrm>
            <a:off x="334963" y="1143000"/>
            <a:ext cx="3474720" cy="5121275"/>
          </a:xfrm>
        </p:spPr>
        <p:txBody>
          <a:bodyPr/>
          <a:lstStyle/>
          <a:p>
            <a:pPr lvl="0"/>
            <a:r>
              <a:rPr lang="en-US"/>
              <a:t>Click to edit Master text styles</a:t>
            </a:r>
          </a:p>
          <a:p>
            <a:pPr lvl="1"/>
            <a:r>
              <a:rPr lang="en-US"/>
              <a:t>Second level</a:t>
            </a:r>
          </a:p>
          <a:p>
            <a:pPr lvl="2"/>
            <a:r>
              <a:rPr lang="en-US"/>
              <a:t>Third level</a:t>
            </a:r>
          </a:p>
        </p:txBody>
      </p:sp>
      <p:sp>
        <p:nvSpPr>
          <p:cNvPr id="7" name="Picture Placeholder">
            <a:extLst>
              <a:ext uri="{FF2B5EF4-FFF2-40B4-BE49-F238E27FC236}">
                <a16:creationId xmlns:a16="http://schemas.microsoft.com/office/drawing/2014/main" id="{BC9F09F6-C303-4330-83E4-FC5BAC60BB6C}"/>
              </a:ext>
            </a:extLst>
          </p:cNvPr>
          <p:cNvSpPr>
            <a:spLocks noGrp="1"/>
          </p:cNvSpPr>
          <p:nvPr>
            <p:ph type="pic" sz="quarter" idx="11" hasCustomPrompt="1"/>
          </p:nvPr>
        </p:nvSpPr>
        <p:spPr>
          <a:xfrm>
            <a:off x="4059936" y="0"/>
            <a:ext cx="8132064" cy="6858000"/>
          </a:xfrm>
          <a:solidFill>
            <a:schemeClr val="bg1">
              <a:lumMod val="85000"/>
            </a:schemeClr>
          </a:solidFill>
          <a:ln w="127000">
            <a:noFill/>
            <a:miter lim="800000"/>
          </a:ln>
        </p:spPr>
        <p:txBody>
          <a:bodyPr anchor="ctr" anchorCtr="0"/>
          <a:lstStyle>
            <a:lvl1pPr marL="0" indent="0" algn="ctr">
              <a:buNone/>
              <a:defRPr/>
            </a:lvl1pPr>
          </a:lstStyle>
          <a:p>
            <a:r>
              <a:rPr lang="en-US" dirty="0"/>
              <a:t>Insert Photo Here</a:t>
            </a:r>
          </a:p>
        </p:txBody>
      </p:sp>
    </p:spTree>
    <p:custDataLst>
      <p:tags r:id="rId1"/>
    </p:custDataLst>
    <p:extLst>
      <p:ext uri="{BB962C8B-B14F-4D97-AF65-F5344CB8AC3E}">
        <p14:creationId xmlns:p14="http://schemas.microsoft.com/office/powerpoint/2010/main" val="2460681081"/>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739802585"/>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Halfsie Arrow">
    <p:bg>
      <p:bgPr>
        <a:solidFill>
          <a:schemeClr val="accent1"/>
        </a:solidFill>
        <a:effectLst/>
      </p:bgPr>
    </p:bg>
    <p:spTree>
      <p:nvGrpSpPr>
        <p:cNvPr id="1" name=""/>
        <p:cNvGrpSpPr/>
        <p:nvPr/>
      </p:nvGrpSpPr>
      <p:grpSpPr>
        <a:xfrm>
          <a:off x="0" y="0"/>
          <a:ext cx="0" cy="0"/>
          <a:chOff x="0" y="0"/>
          <a:chExt cx="0" cy="0"/>
        </a:xfrm>
      </p:grpSpPr>
      <p:sp>
        <p:nvSpPr>
          <p:cNvPr id="3" name="Decorative Arrow">
            <a:extLst>
              <a:ext uri="{FF2B5EF4-FFF2-40B4-BE49-F238E27FC236}">
                <a16:creationId xmlns:a16="http://schemas.microsoft.com/office/drawing/2014/main" id="{1404ED11-1EAF-4297-8BB5-17771BD4DFFB}"/>
              </a:ext>
              <a:ext uri="{C183D7F6-B498-43B3-948B-1728B52AA6E4}">
                <adec:decorative xmlns:adec="http://schemas.microsoft.com/office/drawing/2017/decorative" val="1"/>
              </a:ext>
            </a:extLst>
          </p:cNvPr>
          <p:cNvSpPr/>
          <p:nvPr userDrawn="1"/>
        </p:nvSpPr>
        <p:spPr>
          <a:xfrm>
            <a:off x="0" y="0"/>
            <a:ext cx="6309360" cy="6858000"/>
          </a:xfrm>
          <a:prstGeom prst="rightArrow">
            <a:avLst>
              <a:gd name="adj1" fmla="val 100000"/>
              <a:gd name="adj2" fmla="val 8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bg1"/>
              </a:solidFill>
            </a:endParaRPr>
          </a:p>
        </p:txBody>
      </p:sp>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
        <p:nvSpPr>
          <p:cNvPr id="4" name="Copyright">
            <a:extLst>
              <a:ext uri="{FF2B5EF4-FFF2-40B4-BE49-F238E27FC236}">
                <a16:creationId xmlns:a16="http://schemas.microsoft.com/office/drawing/2014/main" id="{4D107638-A9E9-4334-BA70-4B3D4D4EB23B}"/>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Tree>
    <p:custDataLst>
      <p:tags r:id="rId1"/>
    </p:custDataLst>
    <p:extLst>
      <p:ext uri="{BB962C8B-B14F-4D97-AF65-F5344CB8AC3E}">
        <p14:creationId xmlns:p14="http://schemas.microsoft.com/office/powerpoint/2010/main" val="3000422339"/>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Halfsie">
    <p:bg>
      <p:bgPr>
        <a:solidFill>
          <a:schemeClr val="accent1"/>
        </a:solidFill>
        <a:effectLst/>
      </p:bgPr>
    </p:bg>
    <p:spTree>
      <p:nvGrpSpPr>
        <p:cNvPr id="1" name=""/>
        <p:cNvGrpSpPr/>
        <p:nvPr/>
      </p:nvGrpSpPr>
      <p:grpSpPr>
        <a:xfrm>
          <a:off x="0" y="0"/>
          <a:ext cx="0" cy="0"/>
          <a:chOff x="0" y="0"/>
          <a:chExt cx="0" cy="0"/>
        </a:xfrm>
      </p:grpSpPr>
      <p:sp>
        <p:nvSpPr>
          <p:cNvPr id="3" name="Decorative Arrow">
            <a:extLst>
              <a:ext uri="{FF2B5EF4-FFF2-40B4-BE49-F238E27FC236}">
                <a16:creationId xmlns:a16="http://schemas.microsoft.com/office/drawing/2014/main" id="{1404ED11-1EAF-4297-8BB5-17771BD4DFFB}"/>
              </a:ext>
              <a:ext uri="{C183D7F6-B498-43B3-948B-1728B52AA6E4}">
                <adec:decorative xmlns:adec="http://schemas.microsoft.com/office/drawing/2017/decorative" val="1"/>
              </a:ext>
            </a:extLst>
          </p:cNvPr>
          <p:cNvSpPr/>
          <p:nvPr userDrawn="1"/>
        </p:nvSpPr>
        <p:spPr>
          <a:xfrm>
            <a:off x="0" y="0"/>
            <a:ext cx="6096000" cy="6858000"/>
          </a:xfrm>
          <a:prstGeom prst="rightArrow">
            <a:avLst>
              <a:gd name="adj1" fmla="val 10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bg1"/>
              </a:solidFill>
            </a:endParaRPr>
          </a:p>
        </p:txBody>
      </p:sp>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
        <p:nvSpPr>
          <p:cNvPr id="4" name="Copyright">
            <a:extLst>
              <a:ext uri="{FF2B5EF4-FFF2-40B4-BE49-F238E27FC236}">
                <a16:creationId xmlns:a16="http://schemas.microsoft.com/office/drawing/2014/main" id="{4D107638-A9E9-4334-BA70-4B3D4D4EB23B}"/>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Tree>
    <p:custDataLst>
      <p:tags r:id="rId1"/>
    </p:custDataLst>
    <p:extLst>
      <p:ext uri="{BB962C8B-B14F-4D97-AF65-F5344CB8AC3E}">
        <p14:creationId xmlns:p14="http://schemas.microsoft.com/office/powerpoint/2010/main" val="3415237586"/>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Gold Top">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id="{50FE6178-DC88-4788-BDB0-7B856173CEDC}"/>
              </a:ext>
            </a:extLst>
          </p:cNvPr>
          <p:cNvSpPr/>
          <p:nvPr userDrawn="1"/>
        </p:nvSpPr>
        <p:spPr>
          <a:xfrm>
            <a:off x="0" y="0"/>
            <a:ext cx="12192000"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2" name="Title 1">
            <a:extLst>
              <a:ext uri="{FF2B5EF4-FFF2-40B4-BE49-F238E27FC236}">
                <a16:creationId xmlns:a16="http://schemas.microsoft.com/office/drawing/2014/main" id="{09362896-193A-460B-BF6E-A72AF2FDD208}"/>
              </a:ext>
            </a:extLst>
          </p:cNvPr>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195750342"/>
      </p:ext>
    </p:extLst>
  </p:cSld>
  <p:clrMapOvr>
    <a:masterClrMapping/>
  </p:clrMapOvr>
  <p:transition>
    <p:fade/>
  </p:transition>
  <p:extLst>
    <p:ext uri="{DCECCB84-F9BA-43D5-87BE-67443E8EF086}">
      <p15:sldGuideLst xmlns:p15="http://schemas.microsoft.com/office/powerpoint/2012/main">
        <p15:guide id="1" orient="horz" pos="547">
          <p15:clr>
            <a:srgbClr val="FBAE40"/>
          </p15:clr>
        </p15:guide>
        <p15:guide id="2" orient="horz" pos="720">
          <p15:clr>
            <a:srgbClr val="FBAE40"/>
          </p15:clr>
        </p15:guide>
        <p15:guide id="4" orient="horz" pos="23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sie w/ Content">
    <p:bg>
      <p:bgPr>
        <a:solidFill>
          <a:schemeClr val="bg1"/>
        </a:solidFill>
        <a:effectLst/>
      </p:bgPr>
    </p:bg>
    <p:spTree>
      <p:nvGrpSpPr>
        <p:cNvPr id="1" name=""/>
        <p:cNvGrpSpPr/>
        <p:nvPr/>
      </p:nvGrpSpPr>
      <p:grpSpPr>
        <a:xfrm>
          <a:off x="0" y="0"/>
          <a:ext cx="0" cy="0"/>
          <a:chOff x="0" y="0"/>
          <a:chExt cx="0" cy="0"/>
        </a:xfrm>
      </p:grpSpPr>
      <p:sp>
        <p:nvSpPr>
          <p:cNvPr id="4" name="Gold Bar">
            <a:extLst>
              <a:ext uri="{FF2B5EF4-FFF2-40B4-BE49-F238E27FC236}">
                <a16:creationId xmlns:a16="http://schemas.microsoft.com/office/drawing/2014/main" id="{63501C58-AC7F-46FD-8388-A2E4E198F896}"/>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5" name="Copyright">
            <a:extLst>
              <a:ext uri="{FF2B5EF4-FFF2-40B4-BE49-F238E27FC236}">
                <a16:creationId xmlns:a16="http://schemas.microsoft.com/office/drawing/2014/main" id="{E75F83C4-11E0-4D6C-9717-55251FAA98CF}"/>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5394960" cy="6400800"/>
          </a:xfrm>
        </p:spPr>
        <p:txBody>
          <a:bodyPr lIns="182880" rIns="182880" bIns="91440" anchor="ctr" anchorCtr="1">
            <a:noAutofit/>
          </a:bodyPr>
          <a:lstStyle>
            <a:lvl1pPr algn="l">
              <a:defRPr sz="3600">
                <a:solidFill>
                  <a:schemeClr val="tx1"/>
                </a:solidFill>
              </a:defRPr>
            </a:lvl1pPr>
          </a:lstStyle>
          <a:p>
            <a:r>
              <a:rPr lang="en-US" dirty="0" err="1"/>
              <a:t>Halfsie</a:t>
            </a:r>
            <a:r>
              <a:rPr lang="en-US" dirty="0"/>
              <a:t> Slide</a:t>
            </a:r>
          </a:p>
        </p:txBody>
      </p:sp>
      <p:sp>
        <p:nvSpPr>
          <p:cNvPr id="7" name="Text Placeholder 6">
            <a:extLst>
              <a:ext uri="{FF2B5EF4-FFF2-40B4-BE49-F238E27FC236}">
                <a16:creationId xmlns:a16="http://schemas.microsoft.com/office/drawing/2014/main" id="{94414CCD-68CA-4052-8276-22F4D39C055E}"/>
              </a:ext>
            </a:extLst>
          </p:cNvPr>
          <p:cNvSpPr>
            <a:spLocks noGrp="1"/>
          </p:cNvSpPr>
          <p:nvPr>
            <p:ph type="body" sz="quarter" idx="10"/>
          </p:nvPr>
        </p:nvSpPr>
        <p:spPr>
          <a:xfrm>
            <a:off x="6461760" y="228600"/>
            <a:ext cx="5394960" cy="6400800"/>
          </a:xfrm>
        </p:spPr>
        <p:txBody>
          <a:bodyPr anchor="ctr" anchorCtr="1"/>
          <a:lstStyle>
            <a:lvl1pPr>
              <a:spcBef>
                <a:spcPts val="2400"/>
              </a:spcBef>
              <a:defRPr/>
            </a:lvl1p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2506565928"/>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sie w/ Pic">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5394960" cy="6400800"/>
          </a:xfrm>
        </p:spPr>
        <p:txBody>
          <a:bodyPr lIns="457200" rIns="457200" bIns="91440" anchor="ctr" anchorCtr="1">
            <a:noAutofit/>
          </a:bodyPr>
          <a:lstStyle>
            <a:lvl1pPr algn="l">
              <a:defRPr sz="3600">
                <a:solidFill>
                  <a:schemeClr val="tx1"/>
                </a:solidFill>
              </a:defRPr>
            </a:lvl1pPr>
          </a:lstStyle>
          <a:p>
            <a:r>
              <a:rPr lang="en-US" dirty="0" err="1"/>
              <a:t>Halfsie</a:t>
            </a:r>
            <a:r>
              <a:rPr lang="en-US" dirty="0"/>
              <a:t> Slide</a:t>
            </a:r>
          </a:p>
        </p:txBody>
      </p:sp>
      <p:sp>
        <p:nvSpPr>
          <p:cNvPr id="6" name="Picture Placeholder">
            <a:extLst>
              <a:ext uri="{FF2B5EF4-FFF2-40B4-BE49-F238E27FC236}">
                <a16:creationId xmlns:a16="http://schemas.microsoft.com/office/drawing/2014/main" id="{DD957228-7E17-4F86-AA92-1691BF65539E}"/>
              </a:ext>
            </a:extLst>
          </p:cNvPr>
          <p:cNvSpPr>
            <a:spLocks noGrp="1"/>
          </p:cNvSpPr>
          <p:nvPr>
            <p:ph type="pic" sz="quarter" idx="10" hasCustomPrompt="1"/>
          </p:nvPr>
        </p:nvSpPr>
        <p:spPr>
          <a:xfrm>
            <a:off x="6092952" y="0"/>
            <a:ext cx="6099048" cy="6858000"/>
          </a:xfrm>
          <a:solidFill>
            <a:schemeClr val="bg1">
              <a:lumMod val="85000"/>
            </a:schemeClr>
          </a:solidFill>
          <a:ln w="127000">
            <a:noFill/>
            <a:miter lim="800000"/>
          </a:ln>
        </p:spPr>
        <p:txBody>
          <a:bodyPr anchor="ctr" anchorCtr="0"/>
          <a:lstStyle>
            <a:lvl1pPr marL="0" indent="0" algn="ctr">
              <a:buNone/>
              <a:defRPr/>
            </a:lvl1pPr>
          </a:lstStyle>
          <a:p>
            <a:r>
              <a:rPr lang="en-US" dirty="0"/>
              <a:t>Insert Photo Here</a:t>
            </a:r>
          </a:p>
        </p:txBody>
      </p:sp>
    </p:spTree>
    <p:custDataLst>
      <p:tags r:id="rId1"/>
    </p:custDataLst>
    <p:extLst>
      <p:ext uri="{BB962C8B-B14F-4D97-AF65-F5344CB8AC3E}">
        <p14:creationId xmlns:p14="http://schemas.microsoft.com/office/powerpoint/2010/main" val="227965905"/>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1066800" y="594360"/>
            <a:ext cx="10058400" cy="5669280"/>
          </a:xfrm>
        </p:spPr>
        <p:txBody>
          <a:bodyPr lIns="91440" rIns="91440" bIns="91440" anchor="ctr" anchorCtr="0">
            <a:noAutofit/>
          </a:bodyPr>
          <a:lstStyle>
            <a:lvl1pPr algn="ctr">
              <a:lnSpc>
                <a:spcPct val="90000"/>
              </a:lnSpc>
              <a:defRPr sz="3600">
                <a:solidFill>
                  <a:schemeClr val="tx1"/>
                </a:solidFill>
              </a:defRPr>
            </a:lvl1pPr>
          </a:lstStyle>
          <a:p>
            <a:r>
              <a:rPr lang="en-US" dirty="0"/>
              <a:t>Quote Slide</a:t>
            </a:r>
          </a:p>
        </p:txBody>
      </p:sp>
      <p:sp>
        <p:nvSpPr>
          <p:cNvPr id="7" name="Freeform: Shape 6">
            <a:extLst>
              <a:ext uri="{FF2B5EF4-FFF2-40B4-BE49-F238E27FC236}">
                <a16:creationId xmlns:a16="http://schemas.microsoft.com/office/drawing/2014/main" id="{0B2D9B87-6A8D-4859-925B-5494D8AC40DF}"/>
              </a:ext>
            </a:extLst>
          </p:cNvPr>
          <p:cNvSpPr/>
          <p:nvPr userDrawn="1"/>
        </p:nvSpPr>
        <p:spPr>
          <a:xfrm>
            <a:off x="0" y="0"/>
            <a:ext cx="12192000" cy="6858000"/>
          </a:xfrm>
          <a:custGeom>
            <a:avLst/>
            <a:gdLst>
              <a:gd name="connsiteX0" fmla="*/ 182880 w 12192000"/>
              <a:gd name="connsiteY0" fmla="*/ 182880 h 6858000"/>
              <a:gd name="connsiteX1" fmla="*/ 182880 w 12192000"/>
              <a:gd name="connsiteY1" fmla="*/ 6675120 h 6858000"/>
              <a:gd name="connsiteX2" fmla="*/ 12009120 w 12192000"/>
              <a:gd name="connsiteY2" fmla="*/ 6675120 h 6858000"/>
              <a:gd name="connsiteX3" fmla="*/ 12009120 w 12192000"/>
              <a:gd name="connsiteY3" fmla="*/ 182880 h 6858000"/>
              <a:gd name="connsiteX4" fmla="*/ 12009120 w 12192000"/>
              <a:gd name="connsiteY4" fmla="*/ 0 h 6858000"/>
              <a:gd name="connsiteX5" fmla="*/ 12192000 w 12192000"/>
              <a:gd name="connsiteY5" fmla="*/ 0 h 6858000"/>
              <a:gd name="connsiteX6" fmla="*/ 12192000 w 12192000"/>
              <a:gd name="connsiteY6" fmla="*/ 6858000 h 6858000"/>
              <a:gd name="connsiteX7" fmla="*/ 12188952 w 12192000"/>
              <a:gd name="connsiteY7" fmla="*/ 6858000 h 6858000"/>
              <a:gd name="connsiteX8" fmla="*/ 12009120 w 12192000"/>
              <a:gd name="connsiteY8" fmla="*/ 6858000 h 6858000"/>
              <a:gd name="connsiteX9" fmla="*/ 182880 w 12192000"/>
              <a:gd name="connsiteY9" fmla="*/ 6858000 h 6858000"/>
              <a:gd name="connsiteX10" fmla="*/ 1 w 12192000"/>
              <a:gd name="connsiteY10" fmla="*/ 6858000 h 6858000"/>
              <a:gd name="connsiteX11" fmla="*/ 0 w 12192000"/>
              <a:gd name="connsiteY11" fmla="*/ 6858000 h 6858000"/>
              <a:gd name="connsiteX12" fmla="*/ 0 w 12192000"/>
              <a:gd name="connsiteY12" fmla="*/ 0 h 6858000"/>
              <a:gd name="connsiteX13" fmla="*/ 182880 w 12192000"/>
              <a:gd name="connsiteY13" fmla="*/ 0 h 6858000"/>
              <a:gd name="connsiteX14" fmla="*/ 182880 w 12192000"/>
              <a:gd name="connsiteY14" fmla="*/ 0 h 6858000"/>
              <a:gd name="connsiteX15" fmla="*/ 12009120 w 12192000"/>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82880" y="182880"/>
                </a:moveTo>
                <a:lnTo>
                  <a:pt x="182880" y="6675120"/>
                </a:lnTo>
                <a:lnTo>
                  <a:pt x="12009120" y="6675120"/>
                </a:lnTo>
                <a:lnTo>
                  <a:pt x="12009120" y="182880"/>
                </a:lnTo>
                <a:close/>
                <a:moveTo>
                  <a:pt x="12009120" y="0"/>
                </a:moveTo>
                <a:lnTo>
                  <a:pt x="12192000" y="0"/>
                </a:lnTo>
                <a:lnTo>
                  <a:pt x="12192000" y="6858000"/>
                </a:lnTo>
                <a:lnTo>
                  <a:pt x="12188952" y="6858000"/>
                </a:lnTo>
                <a:lnTo>
                  <a:pt x="12009120" y="6858000"/>
                </a:lnTo>
                <a:lnTo>
                  <a:pt x="182880" y="6858000"/>
                </a:lnTo>
                <a:lnTo>
                  <a:pt x="1" y="6858000"/>
                </a:lnTo>
                <a:lnTo>
                  <a:pt x="0" y="6858000"/>
                </a:lnTo>
                <a:lnTo>
                  <a:pt x="0" y="0"/>
                </a:lnTo>
                <a:lnTo>
                  <a:pt x="182880" y="0"/>
                </a:lnTo>
                <a:lnTo>
                  <a:pt x="182880" y="0"/>
                </a:lnTo>
                <a:lnTo>
                  <a:pt x="12009120" y="0"/>
                </a:lnTo>
                <a:close/>
              </a:path>
            </a:pathLst>
          </a:cu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Tree>
    <p:custDataLst>
      <p:tags r:id="rId1"/>
    </p:custDataLst>
    <p:extLst>
      <p:ext uri="{BB962C8B-B14F-4D97-AF65-F5344CB8AC3E}">
        <p14:creationId xmlns:p14="http://schemas.microsoft.com/office/powerpoint/2010/main" val="2364131221"/>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Gold">
    <p:bg>
      <p:bgPr>
        <a:solidFill>
          <a:schemeClr val="accent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946607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Fries">
    <p:spTree>
      <p:nvGrpSpPr>
        <p:cNvPr id="1" name=""/>
        <p:cNvGrpSpPr/>
        <p:nvPr/>
      </p:nvGrpSpPr>
      <p:grpSpPr>
        <a:xfrm>
          <a:off x="0" y="0"/>
          <a:ext cx="0" cy="0"/>
          <a:chOff x="0" y="0"/>
          <a:chExt cx="0" cy="0"/>
        </a:xfrm>
      </p:grpSpPr>
      <p:pic>
        <p:nvPicPr>
          <p:cNvPr id="11" name="Fries">
            <a:extLst>
              <a:ext uri="{FF2B5EF4-FFF2-40B4-BE49-F238E27FC236}">
                <a16:creationId xmlns:a16="http://schemas.microsoft.com/office/drawing/2014/main" id="{37FC8A42-29F1-429E-AD3F-2C956897317D}"/>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r="41522" b="29500"/>
          <a:stretch/>
        </p:blipFill>
        <p:spPr>
          <a:xfrm>
            <a:off x="7970521" y="411480"/>
            <a:ext cx="4221480" cy="6446520"/>
          </a:xfrm>
          <a:prstGeom prst="rect">
            <a:avLst/>
          </a:prstGeom>
        </p:spPr>
      </p:pic>
      <p:sp>
        <p:nvSpPr>
          <p:cNvPr id="7" name="Arch">
            <a:extLst>
              <a:ext uri="{FF2B5EF4-FFF2-40B4-BE49-F238E27FC236}">
                <a16:creationId xmlns:a16="http://schemas.microsoft.com/office/drawing/2014/main" id="{0E5B4E0A-9AA3-4A98-B729-B7D3A3150C31}"/>
              </a:ext>
            </a:extLst>
          </p:cNvPr>
          <p:cNvSpPr>
            <a:spLocks noChangeAspect="1"/>
          </p:cNvSpPr>
          <p:nvPr/>
        </p:nvSpPr>
        <p:spPr>
          <a:xfrm>
            <a:off x="381000" y="320040"/>
            <a:ext cx="731483" cy="640080"/>
          </a:xfrm>
          <a:custGeom>
            <a:avLst/>
            <a:gdLst>
              <a:gd name="connsiteX0" fmla="*/ 6090931 w 8472965"/>
              <a:gd name="connsiteY0" fmla="*/ 529337 h 7414245"/>
              <a:gd name="connsiteX1" fmla="*/ 7414279 w 8472965"/>
              <a:gd name="connsiteY1" fmla="*/ 7414245 h 7414245"/>
              <a:gd name="connsiteX2" fmla="*/ 8472957 w 8472965"/>
              <a:gd name="connsiteY2" fmla="*/ 7414245 h 7414245"/>
              <a:gd name="connsiteX3" fmla="*/ 6090931 w 8472965"/>
              <a:gd name="connsiteY3" fmla="*/ 0 h 7414245"/>
              <a:gd name="connsiteX4" fmla="*/ 4238243 w 8472965"/>
              <a:gd name="connsiteY4" fmla="*/ 2558462 h 7414245"/>
              <a:gd name="connsiteX5" fmla="*/ 2382027 w 8472965"/>
              <a:gd name="connsiteY5" fmla="*/ 0 h 7414245"/>
              <a:gd name="connsiteX6" fmla="*/ 0 w 8472965"/>
              <a:gd name="connsiteY6" fmla="*/ 7414245 h 7414245"/>
              <a:gd name="connsiteX7" fmla="*/ 1058679 w 8472965"/>
              <a:gd name="connsiteY7" fmla="*/ 7414245 h 7414245"/>
              <a:gd name="connsiteX8" fmla="*/ 2382027 w 8472965"/>
              <a:gd name="connsiteY8" fmla="*/ 529337 h 7414245"/>
              <a:gd name="connsiteX9" fmla="*/ 3705375 w 8472965"/>
              <a:gd name="connsiteY9" fmla="*/ 6884908 h 7414245"/>
              <a:gd name="connsiteX10" fmla="*/ 4764054 w 8472965"/>
              <a:gd name="connsiteY10" fmla="*/ 6884908 h 7414245"/>
              <a:gd name="connsiteX11" fmla="*/ 6090931 w 8472965"/>
              <a:gd name="connsiteY11" fmla="*/ 529337 h 74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965" h="7414245">
                <a:moveTo>
                  <a:pt x="6090931" y="529337"/>
                </a:moveTo>
                <a:cubicBezTo>
                  <a:pt x="6821419" y="529337"/>
                  <a:pt x="7414279" y="3613606"/>
                  <a:pt x="7414279" y="7414245"/>
                </a:cubicBezTo>
                <a:lnTo>
                  <a:pt x="8472957" y="7414245"/>
                </a:lnTo>
                <a:cubicBezTo>
                  <a:pt x="8476486" y="3320707"/>
                  <a:pt x="7407221" y="0"/>
                  <a:pt x="6090931" y="0"/>
                </a:cubicBezTo>
                <a:cubicBezTo>
                  <a:pt x="5342798" y="0"/>
                  <a:pt x="4672301" y="998682"/>
                  <a:pt x="4238243" y="2558462"/>
                </a:cubicBezTo>
                <a:cubicBezTo>
                  <a:pt x="3800656" y="998682"/>
                  <a:pt x="3133689" y="0"/>
                  <a:pt x="2382027" y="0"/>
                </a:cubicBezTo>
                <a:cubicBezTo>
                  <a:pt x="1065736" y="0"/>
                  <a:pt x="0" y="3320707"/>
                  <a:pt x="0" y="7414245"/>
                </a:cubicBezTo>
                <a:lnTo>
                  <a:pt x="1058679" y="7414245"/>
                </a:lnTo>
                <a:cubicBezTo>
                  <a:pt x="1058679" y="3613606"/>
                  <a:pt x="1651539" y="529337"/>
                  <a:pt x="2382027" y="529337"/>
                </a:cubicBezTo>
                <a:cubicBezTo>
                  <a:pt x="3112515" y="529337"/>
                  <a:pt x="3705375" y="3373640"/>
                  <a:pt x="3705375" y="6884908"/>
                </a:cubicBezTo>
                <a:lnTo>
                  <a:pt x="4764054" y="6884908"/>
                </a:lnTo>
                <a:cubicBezTo>
                  <a:pt x="4767583" y="3377169"/>
                  <a:pt x="5360442" y="529337"/>
                  <a:pt x="6090931" y="529337"/>
                </a:cubicBezTo>
              </a:path>
            </a:pathLst>
          </a:custGeom>
          <a:solidFill>
            <a:schemeClr val="accent1"/>
          </a:solidFill>
          <a:ln w="23179" cap="flat">
            <a:noFill/>
            <a:prstDash val="solid"/>
            <a:miter/>
          </a:ln>
        </p:spPr>
        <p:txBody>
          <a:bodyPr rtlCol="0" anchor="ctr"/>
          <a:lstStyle/>
          <a:p>
            <a:pPr>
              <a:lnSpc>
                <a:spcPct val="80000"/>
              </a:lnSpc>
              <a:spcBef>
                <a:spcPts val="0"/>
              </a:spcBef>
            </a:pPr>
            <a:endParaRPr lang="en-US"/>
          </a:p>
        </p:txBody>
      </p:sp>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749808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7498080" cy="3657600"/>
          </a:xfrm>
        </p:spPr>
        <p:txBody>
          <a:bodyPr lIns="0" tIns="0" rIns="0" bIns="0" anchor="ctr" anchorCtr="0">
            <a:noAutofit/>
          </a:bodyPr>
          <a:lstStyle>
            <a:lvl1pPr algn="l">
              <a:lnSpc>
                <a:spcPct val="80000"/>
              </a:lnSpc>
              <a:spcBef>
                <a:spcPts val="0"/>
              </a:spcBef>
              <a:defRPr sz="5400"/>
            </a:lvl1pPr>
          </a:lstStyle>
          <a:p>
            <a:r>
              <a:rPr lang="en-US" dirty="0"/>
              <a:t>Presentation</a:t>
            </a:r>
            <a:br>
              <a:rPr lang="en-US" dirty="0"/>
            </a:br>
            <a:r>
              <a:rPr lang="en-US" dirty="0"/>
              <a:t>Headline</a:t>
            </a:r>
          </a:p>
        </p:txBody>
      </p:sp>
    </p:spTree>
    <p:custDataLst>
      <p:tags r:id="rId1"/>
    </p:custDataLst>
    <p:extLst>
      <p:ext uri="{BB962C8B-B14F-4D97-AF65-F5344CB8AC3E}">
        <p14:creationId xmlns:p14="http://schemas.microsoft.com/office/powerpoint/2010/main" val="28426263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up Pic">
    <p:bg>
      <p:bgPr>
        <a:solidFill>
          <a:schemeClr val="bg1"/>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DD957228-7E17-4F86-AA92-1691BF65539E}"/>
              </a:ext>
            </a:extLst>
          </p:cNvPr>
          <p:cNvSpPr>
            <a:spLocks noGrp="1"/>
          </p:cNvSpPr>
          <p:nvPr>
            <p:ph type="pic" sz="quarter" idx="10" hasCustomPrompt="1"/>
          </p:nvPr>
        </p:nvSpPr>
        <p:spPr>
          <a:xfrm>
            <a:off x="0" y="0"/>
            <a:ext cx="4059936" cy="310896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
        <p:nvSpPr>
          <p:cNvPr id="5" name="Picture Placeholder">
            <a:extLst>
              <a:ext uri="{FF2B5EF4-FFF2-40B4-BE49-F238E27FC236}">
                <a16:creationId xmlns:a16="http://schemas.microsoft.com/office/drawing/2014/main" id="{3AF01502-766D-4FD3-83B3-C3E989F234B3}"/>
              </a:ext>
            </a:extLst>
          </p:cNvPr>
          <p:cNvSpPr>
            <a:spLocks noGrp="1"/>
          </p:cNvSpPr>
          <p:nvPr>
            <p:ph type="pic" sz="quarter" idx="11" hasCustomPrompt="1"/>
          </p:nvPr>
        </p:nvSpPr>
        <p:spPr>
          <a:xfrm>
            <a:off x="4066032" y="0"/>
            <a:ext cx="4059936" cy="310896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
        <p:nvSpPr>
          <p:cNvPr id="7" name="Picture Placeholder">
            <a:extLst>
              <a:ext uri="{FF2B5EF4-FFF2-40B4-BE49-F238E27FC236}">
                <a16:creationId xmlns:a16="http://schemas.microsoft.com/office/drawing/2014/main" id="{6CFB9CD3-4D23-4FBF-935D-DE38A973675F}"/>
              </a:ext>
            </a:extLst>
          </p:cNvPr>
          <p:cNvSpPr>
            <a:spLocks noGrp="1"/>
          </p:cNvSpPr>
          <p:nvPr>
            <p:ph type="pic" sz="quarter" idx="12" hasCustomPrompt="1"/>
          </p:nvPr>
        </p:nvSpPr>
        <p:spPr>
          <a:xfrm>
            <a:off x="8132064" y="0"/>
            <a:ext cx="4059936" cy="310896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
        <p:nvSpPr>
          <p:cNvPr id="10" name="Picture Placeholder">
            <a:extLst>
              <a:ext uri="{FF2B5EF4-FFF2-40B4-BE49-F238E27FC236}">
                <a16:creationId xmlns:a16="http://schemas.microsoft.com/office/drawing/2014/main" id="{ED83A722-9643-45ED-9575-43427A35AFD1}"/>
              </a:ext>
            </a:extLst>
          </p:cNvPr>
          <p:cNvSpPr>
            <a:spLocks noGrp="1"/>
          </p:cNvSpPr>
          <p:nvPr>
            <p:ph type="pic" sz="quarter" idx="15" hasCustomPrompt="1"/>
          </p:nvPr>
        </p:nvSpPr>
        <p:spPr>
          <a:xfrm>
            <a:off x="0" y="3108960"/>
            <a:ext cx="4059936" cy="315468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
        <p:nvSpPr>
          <p:cNvPr id="11" name="Picture Placeholder">
            <a:extLst>
              <a:ext uri="{FF2B5EF4-FFF2-40B4-BE49-F238E27FC236}">
                <a16:creationId xmlns:a16="http://schemas.microsoft.com/office/drawing/2014/main" id="{09D99A6E-6DC8-4957-95E5-F027C381B4B8}"/>
              </a:ext>
            </a:extLst>
          </p:cNvPr>
          <p:cNvSpPr>
            <a:spLocks noGrp="1"/>
          </p:cNvSpPr>
          <p:nvPr>
            <p:ph type="pic" sz="quarter" idx="16" hasCustomPrompt="1"/>
          </p:nvPr>
        </p:nvSpPr>
        <p:spPr>
          <a:xfrm>
            <a:off x="4066032" y="3108960"/>
            <a:ext cx="4059936" cy="315468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
        <p:nvSpPr>
          <p:cNvPr id="12" name="Picture Placeholder">
            <a:extLst>
              <a:ext uri="{FF2B5EF4-FFF2-40B4-BE49-F238E27FC236}">
                <a16:creationId xmlns:a16="http://schemas.microsoft.com/office/drawing/2014/main" id="{42575524-686F-4AC3-9FB3-46540407BBDC}"/>
              </a:ext>
            </a:extLst>
          </p:cNvPr>
          <p:cNvSpPr>
            <a:spLocks noGrp="1"/>
          </p:cNvSpPr>
          <p:nvPr>
            <p:ph type="pic" sz="quarter" idx="17" hasCustomPrompt="1"/>
          </p:nvPr>
        </p:nvSpPr>
        <p:spPr>
          <a:xfrm>
            <a:off x="8132064" y="3108960"/>
            <a:ext cx="4059936" cy="3154680"/>
          </a:xfrm>
          <a:solidFill>
            <a:schemeClr val="bg1">
              <a:lumMod val="85000"/>
            </a:schemeClr>
          </a:solidFill>
          <a:ln w="38100">
            <a:solidFill>
              <a:schemeClr val="bg1"/>
            </a:solidFill>
            <a:miter lim="800000"/>
          </a:ln>
        </p:spPr>
        <p:txBody>
          <a:bodyPr anchor="ctr" anchorCtr="0"/>
          <a:lstStyle>
            <a:lvl1pPr marL="0" indent="0" algn="ctr">
              <a:buNone/>
              <a:defRPr/>
            </a:lvl1pPr>
          </a:lstStyle>
          <a:p>
            <a:r>
              <a:rPr lang="en-US" dirty="0"/>
              <a:t>Insert Photo Here</a:t>
            </a:r>
          </a:p>
        </p:txBody>
      </p:sp>
    </p:spTree>
    <p:custDataLst>
      <p:tags r:id="rId1"/>
    </p:custDataLst>
    <p:extLst>
      <p:ext uri="{BB962C8B-B14F-4D97-AF65-F5344CB8AC3E}">
        <p14:creationId xmlns:p14="http://schemas.microsoft.com/office/powerpoint/2010/main" val="215155536"/>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up Pic">
    <p:bg>
      <p:bgPr>
        <a:solidFill>
          <a:schemeClr val="bg1"/>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DD957228-7E17-4F86-AA92-1691BF65539E}"/>
              </a:ext>
            </a:extLst>
          </p:cNvPr>
          <p:cNvSpPr>
            <a:spLocks noGrp="1"/>
          </p:cNvSpPr>
          <p:nvPr>
            <p:ph type="pic" sz="quarter" idx="10" hasCustomPrompt="1"/>
          </p:nvPr>
        </p:nvSpPr>
        <p:spPr>
          <a:xfrm>
            <a:off x="0" y="0"/>
            <a:ext cx="12192000" cy="6263640"/>
          </a:xfrm>
          <a:solidFill>
            <a:schemeClr val="bg1">
              <a:lumMod val="85000"/>
            </a:schemeClr>
          </a:solidFill>
          <a:ln w="38100">
            <a:noFill/>
            <a:miter lim="800000"/>
          </a:ln>
        </p:spPr>
        <p:txBody>
          <a:bodyPr anchor="ctr" anchorCtr="0"/>
          <a:lstStyle>
            <a:lvl1pPr marL="0" indent="0" algn="ctr">
              <a:buNone/>
              <a:defRPr/>
            </a:lvl1pPr>
          </a:lstStyle>
          <a:p>
            <a:r>
              <a:rPr lang="en-US" dirty="0"/>
              <a:t>Insert Photo Here</a:t>
            </a:r>
          </a:p>
        </p:txBody>
      </p:sp>
    </p:spTree>
    <p:custDataLst>
      <p:tags r:id="rId1"/>
    </p:custDataLst>
    <p:extLst>
      <p:ext uri="{BB962C8B-B14F-4D97-AF65-F5344CB8AC3E}">
        <p14:creationId xmlns:p14="http://schemas.microsoft.com/office/powerpoint/2010/main" val="25671245"/>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8" name="Arch">
            <a:extLst>
              <a:ext uri="{FF2B5EF4-FFF2-40B4-BE49-F238E27FC236}">
                <a16:creationId xmlns:a16="http://schemas.microsoft.com/office/drawing/2014/main" id="{DB7569CE-CCCE-49E0-A326-5FB24671C246}"/>
              </a:ext>
            </a:extLst>
          </p:cNvPr>
          <p:cNvSpPr>
            <a:spLocks noChangeAspect="1"/>
          </p:cNvSpPr>
          <p:nvPr userDrawn="1"/>
        </p:nvSpPr>
        <p:spPr>
          <a:xfrm>
            <a:off x="5103271" y="2148840"/>
            <a:ext cx="1985459" cy="1737360"/>
          </a:xfrm>
          <a:custGeom>
            <a:avLst/>
            <a:gdLst>
              <a:gd name="connsiteX0" fmla="*/ 6090931 w 8472965"/>
              <a:gd name="connsiteY0" fmla="*/ 529337 h 7414245"/>
              <a:gd name="connsiteX1" fmla="*/ 7414279 w 8472965"/>
              <a:gd name="connsiteY1" fmla="*/ 7414245 h 7414245"/>
              <a:gd name="connsiteX2" fmla="*/ 8472957 w 8472965"/>
              <a:gd name="connsiteY2" fmla="*/ 7414245 h 7414245"/>
              <a:gd name="connsiteX3" fmla="*/ 6090931 w 8472965"/>
              <a:gd name="connsiteY3" fmla="*/ 0 h 7414245"/>
              <a:gd name="connsiteX4" fmla="*/ 4238243 w 8472965"/>
              <a:gd name="connsiteY4" fmla="*/ 2558462 h 7414245"/>
              <a:gd name="connsiteX5" fmla="*/ 2382027 w 8472965"/>
              <a:gd name="connsiteY5" fmla="*/ 0 h 7414245"/>
              <a:gd name="connsiteX6" fmla="*/ 0 w 8472965"/>
              <a:gd name="connsiteY6" fmla="*/ 7414245 h 7414245"/>
              <a:gd name="connsiteX7" fmla="*/ 1058679 w 8472965"/>
              <a:gd name="connsiteY7" fmla="*/ 7414245 h 7414245"/>
              <a:gd name="connsiteX8" fmla="*/ 2382027 w 8472965"/>
              <a:gd name="connsiteY8" fmla="*/ 529337 h 7414245"/>
              <a:gd name="connsiteX9" fmla="*/ 3705375 w 8472965"/>
              <a:gd name="connsiteY9" fmla="*/ 6884908 h 7414245"/>
              <a:gd name="connsiteX10" fmla="*/ 4764054 w 8472965"/>
              <a:gd name="connsiteY10" fmla="*/ 6884908 h 7414245"/>
              <a:gd name="connsiteX11" fmla="*/ 6090931 w 8472965"/>
              <a:gd name="connsiteY11" fmla="*/ 529337 h 74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965" h="7414245">
                <a:moveTo>
                  <a:pt x="6090931" y="529337"/>
                </a:moveTo>
                <a:cubicBezTo>
                  <a:pt x="6821419" y="529337"/>
                  <a:pt x="7414279" y="3613606"/>
                  <a:pt x="7414279" y="7414245"/>
                </a:cubicBezTo>
                <a:lnTo>
                  <a:pt x="8472957" y="7414245"/>
                </a:lnTo>
                <a:cubicBezTo>
                  <a:pt x="8476486" y="3320707"/>
                  <a:pt x="7407221" y="0"/>
                  <a:pt x="6090931" y="0"/>
                </a:cubicBezTo>
                <a:cubicBezTo>
                  <a:pt x="5342798" y="0"/>
                  <a:pt x="4672301" y="998682"/>
                  <a:pt x="4238243" y="2558462"/>
                </a:cubicBezTo>
                <a:cubicBezTo>
                  <a:pt x="3800656" y="998682"/>
                  <a:pt x="3133689" y="0"/>
                  <a:pt x="2382027" y="0"/>
                </a:cubicBezTo>
                <a:cubicBezTo>
                  <a:pt x="1065736" y="0"/>
                  <a:pt x="0" y="3320707"/>
                  <a:pt x="0" y="7414245"/>
                </a:cubicBezTo>
                <a:lnTo>
                  <a:pt x="1058679" y="7414245"/>
                </a:lnTo>
                <a:cubicBezTo>
                  <a:pt x="1058679" y="3613606"/>
                  <a:pt x="1651539" y="529337"/>
                  <a:pt x="2382027" y="529337"/>
                </a:cubicBezTo>
                <a:cubicBezTo>
                  <a:pt x="3112515" y="529337"/>
                  <a:pt x="3705375" y="3373640"/>
                  <a:pt x="3705375" y="6884908"/>
                </a:cubicBezTo>
                <a:lnTo>
                  <a:pt x="4764054" y="6884908"/>
                </a:lnTo>
                <a:cubicBezTo>
                  <a:pt x="4767583" y="3377169"/>
                  <a:pt x="5360442" y="529337"/>
                  <a:pt x="6090931" y="529337"/>
                </a:cubicBezTo>
              </a:path>
            </a:pathLst>
          </a:custGeom>
          <a:solidFill>
            <a:schemeClr val="accent1"/>
          </a:solidFill>
          <a:ln w="23179" cap="flat">
            <a:noFill/>
            <a:prstDash val="solid"/>
            <a:miter/>
          </a:ln>
        </p:spPr>
        <p:txBody>
          <a:bodyPr rtlCol="0" anchor="ctr"/>
          <a:lstStyle/>
          <a:p>
            <a:pPr>
              <a:lnSpc>
                <a:spcPct val="80000"/>
              </a:lnSpc>
              <a:spcBef>
                <a:spcPts val="0"/>
              </a:spcBef>
            </a:pPr>
            <a:endParaRPr lang="en-US"/>
          </a:p>
        </p:txBody>
      </p:sp>
      <p:sp>
        <p:nvSpPr>
          <p:cNvPr id="2" name="Title 1">
            <a:extLst>
              <a:ext uri="{FF2B5EF4-FFF2-40B4-BE49-F238E27FC236}">
                <a16:creationId xmlns:a16="http://schemas.microsoft.com/office/drawing/2014/main" id="{432FAF2E-865B-8144-BE35-713D54848982}"/>
              </a:ext>
            </a:extLst>
          </p:cNvPr>
          <p:cNvSpPr>
            <a:spLocks noGrp="1"/>
          </p:cNvSpPr>
          <p:nvPr>
            <p:ph type="title" hasCustomPrompt="1"/>
          </p:nvPr>
        </p:nvSpPr>
        <p:spPr>
          <a:xfrm>
            <a:off x="334963" y="4343400"/>
            <a:ext cx="11522076" cy="1097280"/>
          </a:xfrm>
          <a:prstGeom prst="rect">
            <a:avLst/>
          </a:prstGeom>
        </p:spPr>
        <p:txBody>
          <a:bodyPr/>
          <a:lstStyle>
            <a:lvl1pPr algn="ctr">
              <a:defRPr sz="5400" b="1">
                <a:solidFill>
                  <a:schemeClr val="tx1"/>
                </a:solidFill>
                <a:latin typeface="Speedee" panose="020B0603030502020204" pitchFamily="34" charset="0"/>
              </a:defRPr>
            </a:lvl1pPr>
          </a:lstStyle>
          <a:p>
            <a:r>
              <a:rPr lang="en-US" dirty="0"/>
              <a:t>Thank you</a:t>
            </a:r>
          </a:p>
        </p:txBody>
      </p:sp>
    </p:spTree>
    <p:custDataLst>
      <p:tags r:id="rId1"/>
    </p:custDataLst>
    <p:extLst>
      <p:ext uri="{BB962C8B-B14F-4D97-AF65-F5344CB8AC3E}">
        <p14:creationId xmlns:p14="http://schemas.microsoft.com/office/powerpoint/2010/main" val="288754498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accent2"/>
        </a:solidFill>
        <a:effectLst/>
      </p:bgPr>
    </p:bg>
    <p:spTree>
      <p:nvGrpSpPr>
        <p:cNvPr id="1" name=""/>
        <p:cNvGrpSpPr/>
        <p:nvPr/>
      </p:nvGrpSpPr>
      <p:grpSpPr>
        <a:xfrm>
          <a:off x="0" y="0"/>
          <a:ext cx="0" cy="0"/>
          <a:chOff x="0" y="0"/>
          <a:chExt cx="0" cy="0"/>
        </a:xfrm>
      </p:grpSpPr>
      <p:sp>
        <p:nvSpPr>
          <p:cNvPr id="6" name="smile">
            <a:extLst>
              <a:ext uri="{FF2B5EF4-FFF2-40B4-BE49-F238E27FC236}">
                <a16:creationId xmlns:a16="http://schemas.microsoft.com/office/drawing/2014/main" id="{C3921F8B-7D89-4D3C-A0B7-A4A5676B0457}"/>
              </a:ext>
            </a:extLst>
          </p:cNvPr>
          <p:cNvSpPr/>
          <p:nvPr/>
        </p:nvSpPr>
        <p:spPr>
          <a:xfrm>
            <a:off x="3718561" y="1894403"/>
            <a:ext cx="4747264" cy="2059550"/>
          </a:xfrm>
          <a:custGeom>
            <a:avLst/>
            <a:gdLst>
              <a:gd name="connsiteX0" fmla="*/ 5045752 w 5851802"/>
              <a:gd name="connsiteY0" fmla="*/ 0 h 2538742"/>
              <a:gd name="connsiteX1" fmla="*/ 4895966 w 5851802"/>
              <a:gd name="connsiteY1" fmla="*/ 313535 h 2538742"/>
              <a:gd name="connsiteX2" fmla="*/ 5156187 w 5851802"/>
              <a:gd name="connsiteY2" fmla="*/ 427778 h 2538742"/>
              <a:gd name="connsiteX3" fmla="*/ 2929710 w 5851802"/>
              <a:gd name="connsiteY3" fmla="*/ 1942138 h 2538742"/>
              <a:gd name="connsiteX4" fmla="*/ 704501 w 5851802"/>
              <a:gd name="connsiteY4" fmla="*/ 426509 h 2538742"/>
              <a:gd name="connsiteX5" fmla="*/ 964722 w 5851802"/>
              <a:gd name="connsiteY5" fmla="*/ 312265 h 2538742"/>
              <a:gd name="connsiteX6" fmla="*/ 814937 w 5851802"/>
              <a:gd name="connsiteY6" fmla="*/ 0 h 2538742"/>
              <a:gd name="connsiteX7" fmla="*/ 0 w 5851802"/>
              <a:gd name="connsiteY7" fmla="*/ 371926 h 2538742"/>
              <a:gd name="connsiteX8" fmla="*/ 144708 w 5851802"/>
              <a:gd name="connsiteY8" fmla="*/ 680383 h 2538742"/>
              <a:gd name="connsiteX9" fmla="*/ 435394 w 5851802"/>
              <a:gd name="connsiteY9" fmla="*/ 545830 h 2538742"/>
              <a:gd name="connsiteX10" fmla="*/ 2929710 w 5851802"/>
              <a:gd name="connsiteY10" fmla="*/ 2546359 h 2538742"/>
              <a:gd name="connsiteX11" fmla="*/ 5425294 w 5851802"/>
              <a:gd name="connsiteY11" fmla="*/ 545830 h 2538742"/>
              <a:gd name="connsiteX12" fmla="*/ 5715980 w 5851802"/>
              <a:gd name="connsiteY12" fmla="*/ 680383 h 2538742"/>
              <a:gd name="connsiteX13" fmla="*/ 5860688 w 5851802"/>
              <a:gd name="connsiteY13" fmla="*/ 371926 h 2538742"/>
              <a:gd name="connsiteX14" fmla="*/ 5045752 w 5851802"/>
              <a:gd name="connsiteY14" fmla="*/ 0 h 253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1802" h="2538742">
                <a:moveTo>
                  <a:pt x="5045752" y="0"/>
                </a:moveTo>
                <a:lnTo>
                  <a:pt x="4895966" y="313535"/>
                </a:lnTo>
                <a:lnTo>
                  <a:pt x="5156187" y="427778"/>
                </a:lnTo>
                <a:cubicBezTo>
                  <a:pt x="4774106" y="1535939"/>
                  <a:pt x="3698949" y="1942138"/>
                  <a:pt x="2929710" y="1942138"/>
                </a:cubicBezTo>
                <a:cubicBezTo>
                  <a:pt x="2160470" y="1942138"/>
                  <a:pt x="1086582" y="1535939"/>
                  <a:pt x="704501" y="426509"/>
                </a:cubicBezTo>
                <a:lnTo>
                  <a:pt x="964722" y="312265"/>
                </a:lnTo>
                <a:lnTo>
                  <a:pt x="814937" y="0"/>
                </a:lnTo>
                <a:lnTo>
                  <a:pt x="0" y="371926"/>
                </a:lnTo>
                <a:lnTo>
                  <a:pt x="144708" y="680383"/>
                </a:lnTo>
                <a:lnTo>
                  <a:pt x="435394" y="545830"/>
                </a:lnTo>
                <a:cubicBezTo>
                  <a:pt x="586450" y="1120855"/>
                  <a:pt x="1375999" y="2546359"/>
                  <a:pt x="2929710" y="2546359"/>
                </a:cubicBezTo>
                <a:cubicBezTo>
                  <a:pt x="4483420" y="2546359"/>
                  <a:pt x="5274239" y="1120855"/>
                  <a:pt x="5425294" y="545830"/>
                </a:cubicBezTo>
                <a:lnTo>
                  <a:pt x="5715980" y="680383"/>
                </a:lnTo>
                <a:lnTo>
                  <a:pt x="5860688" y="371926"/>
                </a:lnTo>
                <a:lnTo>
                  <a:pt x="5045752" y="0"/>
                </a:lnTo>
                <a:close/>
              </a:path>
            </a:pathLst>
          </a:custGeom>
          <a:solidFill>
            <a:schemeClr val="accent1"/>
          </a:solidFill>
          <a:ln w="12693"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32FAF2E-865B-8144-BE35-713D54848982}"/>
              </a:ext>
            </a:extLst>
          </p:cNvPr>
          <p:cNvSpPr>
            <a:spLocks noGrp="1"/>
          </p:cNvSpPr>
          <p:nvPr>
            <p:ph type="title" hasCustomPrompt="1"/>
          </p:nvPr>
        </p:nvSpPr>
        <p:spPr>
          <a:xfrm>
            <a:off x="334963" y="4343400"/>
            <a:ext cx="11522076" cy="1097280"/>
          </a:xfrm>
          <a:prstGeom prst="rect">
            <a:avLst/>
          </a:prstGeom>
        </p:spPr>
        <p:txBody>
          <a:bodyPr/>
          <a:lstStyle>
            <a:lvl1pPr algn="ctr">
              <a:defRPr sz="5400" b="1">
                <a:solidFill>
                  <a:schemeClr val="bg1"/>
                </a:solidFill>
                <a:latin typeface="Speedee" panose="020B0603030502020204" pitchFamily="34" charset="0"/>
              </a:defRPr>
            </a:lvl1pPr>
          </a:lstStyle>
          <a:p>
            <a:r>
              <a:rPr lang="en-US" dirty="0"/>
              <a:t>Thank you</a:t>
            </a:r>
          </a:p>
        </p:txBody>
      </p:sp>
    </p:spTree>
    <p:custDataLst>
      <p:tags r:id="rId1"/>
    </p:custDataLst>
    <p:extLst>
      <p:ext uri="{BB962C8B-B14F-4D97-AF65-F5344CB8AC3E}">
        <p14:creationId xmlns:p14="http://schemas.microsoft.com/office/powerpoint/2010/main" val="38515209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EA60-CDC2-4B29-9547-7FF4BAAAD1D1}"/>
              </a:ext>
            </a:extLst>
          </p:cNvPr>
          <p:cNvSpPr>
            <a:spLocks noGrp="1"/>
          </p:cNvSpPr>
          <p:nvPr>
            <p:ph type="ctrTitle"/>
          </p:nvPr>
        </p:nvSpPr>
        <p:spPr>
          <a:xfrm>
            <a:off x="334962" y="1600200"/>
            <a:ext cx="11522076" cy="1828800"/>
          </a:xfrm>
        </p:spPr>
        <p:txBody>
          <a:bodyPr lIns="91440" rIns="91440" anchor="b">
            <a:noAutofit/>
          </a:bodyPr>
          <a:lstStyle>
            <a:lvl1pPr algn="ctr">
              <a:defRPr sz="4000">
                <a:solidFill>
                  <a:schemeClr val="bg1">
                    <a:lumMod val="5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E034AC8-C001-49F4-B3CA-B1903AA703C4}"/>
              </a:ext>
            </a:extLst>
          </p:cNvPr>
          <p:cNvSpPr>
            <a:spLocks noGrp="1"/>
          </p:cNvSpPr>
          <p:nvPr>
            <p:ph type="subTitle" idx="1"/>
          </p:nvPr>
        </p:nvSpPr>
        <p:spPr>
          <a:xfrm>
            <a:off x="334962" y="3429000"/>
            <a:ext cx="11522076" cy="1828800"/>
          </a:xfrm>
        </p:spPr>
        <p:txBody>
          <a:bodyPr lIns="137160" tIns="182880" rIns="137160" bIns="182880" anchor="t" anchorCtr="1"/>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ustDataLst>
      <p:tags r:id="rId1"/>
    </p:custDataLst>
    <p:extLst>
      <p:ext uri="{BB962C8B-B14F-4D97-AF65-F5344CB8AC3E}">
        <p14:creationId xmlns:p14="http://schemas.microsoft.com/office/powerpoint/2010/main" val="2525134845"/>
      </p:ext>
    </p:extLst>
  </p:cSld>
  <p:clrMapOvr>
    <a:masterClrMapping/>
  </p:clrMapOvr>
  <p:transition>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960000" y="1628200"/>
            <a:ext cx="5690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4" name="Google Shape;34;p9"/>
          <p:cNvSpPr txBox="1">
            <a:spLocks noGrp="1"/>
          </p:cNvSpPr>
          <p:nvPr>
            <p:ph type="subTitle" idx="1"/>
          </p:nvPr>
        </p:nvSpPr>
        <p:spPr>
          <a:xfrm>
            <a:off x="960000" y="2987420"/>
            <a:ext cx="5690800" cy="22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73761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98192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3"/>
        <p:cNvGrpSpPr/>
        <p:nvPr/>
      </p:nvGrpSpPr>
      <p:grpSpPr>
        <a:xfrm>
          <a:off x="0" y="0"/>
          <a:ext cx="0" cy="0"/>
          <a:chOff x="0" y="0"/>
          <a:chExt cx="0" cy="0"/>
        </a:xfrm>
      </p:grpSpPr>
      <p:sp>
        <p:nvSpPr>
          <p:cNvPr id="64" name="Google Shape;64;p16"/>
          <p:cNvSpPr txBox="1">
            <a:spLocks noGrp="1"/>
          </p:cNvSpPr>
          <p:nvPr>
            <p:ph type="body" idx="1"/>
          </p:nvPr>
        </p:nvSpPr>
        <p:spPr>
          <a:xfrm>
            <a:off x="959867" y="1638300"/>
            <a:ext cx="10272000" cy="45380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Char char="●"/>
              <a:defRPr/>
            </a:lvl1pPr>
            <a:lvl2pPr marL="1219170" lvl="1" indent="-423323" rtl="0">
              <a:lnSpc>
                <a:spcPct val="115000"/>
              </a:lnSpc>
              <a:spcBef>
                <a:spcPts val="13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65" name="Google Shape;65;p1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4588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6"/>
        <p:cNvGrpSpPr/>
        <p:nvPr/>
      </p:nvGrpSpPr>
      <p:grpSpPr>
        <a:xfrm>
          <a:off x="0" y="0"/>
          <a:ext cx="0" cy="0"/>
          <a:chOff x="0" y="0"/>
          <a:chExt cx="0" cy="0"/>
        </a:xfrm>
      </p:grpSpPr>
      <p:sp>
        <p:nvSpPr>
          <p:cNvPr id="67" name="Google Shape;67;p17"/>
          <p:cNvSpPr txBox="1">
            <a:spLocks noGrp="1"/>
          </p:cNvSpPr>
          <p:nvPr>
            <p:ph type="subTitle" idx="1"/>
          </p:nvPr>
        </p:nvSpPr>
        <p:spPr>
          <a:xfrm flipH="1">
            <a:off x="6449000" y="2556900"/>
            <a:ext cx="4296400" cy="16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8" name="Google Shape;68;p17"/>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57981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s">
  <p:cSld name="Title and three colums">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1250267" y="3264768"/>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1" name="Google Shape;71;p18"/>
          <p:cNvSpPr txBox="1">
            <a:spLocks noGrp="1"/>
          </p:cNvSpPr>
          <p:nvPr>
            <p:ph type="subTitle" idx="1"/>
          </p:nvPr>
        </p:nvSpPr>
        <p:spPr>
          <a:xfrm>
            <a:off x="1140667" y="4272067"/>
            <a:ext cx="3119600" cy="1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 name="Google Shape;72;p18"/>
          <p:cNvSpPr txBox="1">
            <a:spLocks noGrp="1"/>
          </p:cNvSpPr>
          <p:nvPr>
            <p:ph type="title" idx="2"/>
          </p:nvPr>
        </p:nvSpPr>
        <p:spPr>
          <a:xfrm>
            <a:off x="4645893" y="3264768"/>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 name="Google Shape;73;p18"/>
          <p:cNvSpPr txBox="1">
            <a:spLocks noGrp="1"/>
          </p:cNvSpPr>
          <p:nvPr>
            <p:ph type="subTitle" idx="3"/>
          </p:nvPr>
        </p:nvSpPr>
        <p:spPr>
          <a:xfrm>
            <a:off x="4536300" y="4272067"/>
            <a:ext cx="3119600" cy="1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 name="Google Shape;74;p18"/>
          <p:cNvSpPr txBox="1">
            <a:spLocks noGrp="1"/>
          </p:cNvSpPr>
          <p:nvPr>
            <p:ph type="title" idx="4"/>
          </p:nvPr>
        </p:nvSpPr>
        <p:spPr>
          <a:xfrm>
            <a:off x="8041529" y="3264768"/>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 name="Google Shape;75;p18"/>
          <p:cNvSpPr txBox="1">
            <a:spLocks noGrp="1"/>
          </p:cNvSpPr>
          <p:nvPr>
            <p:ph type="subTitle" idx="5"/>
          </p:nvPr>
        </p:nvSpPr>
        <p:spPr>
          <a:xfrm>
            <a:off x="7932000" y="4272067"/>
            <a:ext cx="3119600" cy="1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6" name="Google Shape;76;p18"/>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3577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Big Mac">
    <p:spTree>
      <p:nvGrpSpPr>
        <p:cNvPr id="1" name=""/>
        <p:cNvGrpSpPr/>
        <p:nvPr/>
      </p:nvGrpSpPr>
      <p:grpSpPr>
        <a:xfrm>
          <a:off x="0" y="0"/>
          <a:ext cx="0" cy="0"/>
          <a:chOff x="0" y="0"/>
          <a:chExt cx="0" cy="0"/>
        </a:xfrm>
      </p:grpSpPr>
      <p:sp>
        <p:nvSpPr>
          <p:cNvPr id="10" name="Gold Bar">
            <a:extLst>
              <a:ext uri="{FF2B5EF4-FFF2-40B4-BE49-F238E27FC236}">
                <a16:creationId xmlns:a16="http://schemas.microsoft.com/office/drawing/2014/main" id="{F6920A3E-2C4E-478B-B0DE-7E4F568C9636}"/>
              </a:ext>
            </a:extLst>
          </p:cNvPr>
          <p:cNvSpPr/>
          <p:nvPr userDrawn="1"/>
        </p:nvSpPr>
        <p:spPr>
          <a:xfrm>
            <a:off x="0" y="5029200"/>
            <a:ext cx="12188952"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pic>
        <p:nvPicPr>
          <p:cNvPr id="5" name="Big Mac">
            <a:extLst>
              <a:ext uri="{FF2B5EF4-FFF2-40B4-BE49-F238E27FC236}">
                <a16:creationId xmlns:a16="http://schemas.microsoft.com/office/drawing/2014/main" id="{C008B3CA-55B9-44B7-B746-5CDED560DE1D}"/>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t="6819" r="55277" b="7954"/>
          <a:stretch/>
        </p:blipFill>
        <p:spPr>
          <a:xfrm>
            <a:off x="8016240" y="0"/>
            <a:ext cx="4175760" cy="6858000"/>
          </a:xfrm>
          <a:prstGeom prst="rect">
            <a:avLst/>
          </a:prstGeom>
        </p:spPr>
      </p:pic>
      <p:sp>
        <p:nvSpPr>
          <p:cNvPr id="8" name="Arch">
            <a:extLst>
              <a:ext uri="{FF2B5EF4-FFF2-40B4-BE49-F238E27FC236}">
                <a16:creationId xmlns:a16="http://schemas.microsoft.com/office/drawing/2014/main" id="{BF030D43-5F75-4F09-A115-9C3F3BA5ADF0}"/>
              </a:ext>
            </a:extLst>
          </p:cNvPr>
          <p:cNvSpPr>
            <a:spLocks noChangeAspect="1"/>
          </p:cNvSpPr>
          <p:nvPr userDrawn="1"/>
        </p:nvSpPr>
        <p:spPr>
          <a:xfrm>
            <a:off x="381000" y="320040"/>
            <a:ext cx="731483" cy="640080"/>
          </a:xfrm>
          <a:custGeom>
            <a:avLst/>
            <a:gdLst>
              <a:gd name="connsiteX0" fmla="*/ 6090931 w 8472965"/>
              <a:gd name="connsiteY0" fmla="*/ 529337 h 7414245"/>
              <a:gd name="connsiteX1" fmla="*/ 7414279 w 8472965"/>
              <a:gd name="connsiteY1" fmla="*/ 7414245 h 7414245"/>
              <a:gd name="connsiteX2" fmla="*/ 8472957 w 8472965"/>
              <a:gd name="connsiteY2" fmla="*/ 7414245 h 7414245"/>
              <a:gd name="connsiteX3" fmla="*/ 6090931 w 8472965"/>
              <a:gd name="connsiteY3" fmla="*/ 0 h 7414245"/>
              <a:gd name="connsiteX4" fmla="*/ 4238243 w 8472965"/>
              <a:gd name="connsiteY4" fmla="*/ 2558462 h 7414245"/>
              <a:gd name="connsiteX5" fmla="*/ 2382027 w 8472965"/>
              <a:gd name="connsiteY5" fmla="*/ 0 h 7414245"/>
              <a:gd name="connsiteX6" fmla="*/ 0 w 8472965"/>
              <a:gd name="connsiteY6" fmla="*/ 7414245 h 7414245"/>
              <a:gd name="connsiteX7" fmla="*/ 1058679 w 8472965"/>
              <a:gd name="connsiteY7" fmla="*/ 7414245 h 7414245"/>
              <a:gd name="connsiteX8" fmla="*/ 2382027 w 8472965"/>
              <a:gd name="connsiteY8" fmla="*/ 529337 h 7414245"/>
              <a:gd name="connsiteX9" fmla="*/ 3705375 w 8472965"/>
              <a:gd name="connsiteY9" fmla="*/ 6884908 h 7414245"/>
              <a:gd name="connsiteX10" fmla="*/ 4764054 w 8472965"/>
              <a:gd name="connsiteY10" fmla="*/ 6884908 h 7414245"/>
              <a:gd name="connsiteX11" fmla="*/ 6090931 w 8472965"/>
              <a:gd name="connsiteY11" fmla="*/ 529337 h 74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965" h="7414245">
                <a:moveTo>
                  <a:pt x="6090931" y="529337"/>
                </a:moveTo>
                <a:cubicBezTo>
                  <a:pt x="6821419" y="529337"/>
                  <a:pt x="7414279" y="3613606"/>
                  <a:pt x="7414279" y="7414245"/>
                </a:cubicBezTo>
                <a:lnTo>
                  <a:pt x="8472957" y="7414245"/>
                </a:lnTo>
                <a:cubicBezTo>
                  <a:pt x="8476486" y="3320707"/>
                  <a:pt x="7407221" y="0"/>
                  <a:pt x="6090931" y="0"/>
                </a:cubicBezTo>
                <a:cubicBezTo>
                  <a:pt x="5342798" y="0"/>
                  <a:pt x="4672301" y="998682"/>
                  <a:pt x="4238243" y="2558462"/>
                </a:cubicBezTo>
                <a:cubicBezTo>
                  <a:pt x="3800656" y="998682"/>
                  <a:pt x="3133689" y="0"/>
                  <a:pt x="2382027" y="0"/>
                </a:cubicBezTo>
                <a:cubicBezTo>
                  <a:pt x="1065736" y="0"/>
                  <a:pt x="0" y="3320707"/>
                  <a:pt x="0" y="7414245"/>
                </a:cubicBezTo>
                <a:lnTo>
                  <a:pt x="1058679" y="7414245"/>
                </a:lnTo>
                <a:cubicBezTo>
                  <a:pt x="1058679" y="3613606"/>
                  <a:pt x="1651539" y="529337"/>
                  <a:pt x="2382027" y="529337"/>
                </a:cubicBezTo>
                <a:cubicBezTo>
                  <a:pt x="3112515" y="529337"/>
                  <a:pt x="3705375" y="3373640"/>
                  <a:pt x="3705375" y="6884908"/>
                </a:cubicBezTo>
                <a:lnTo>
                  <a:pt x="4764054" y="6884908"/>
                </a:lnTo>
                <a:cubicBezTo>
                  <a:pt x="4767583" y="3377169"/>
                  <a:pt x="5360442" y="529337"/>
                  <a:pt x="6090931" y="529337"/>
                </a:cubicBezTo>
              </a:path>
            </a:pathLst>
          </a:custGeom>
          <a:solidFill>
            <a:schemeClr val="accent1"/>
          </a:solidFill>
          <a:ln w="23179" cap="flat">
            <a:noFill/>
            <a:prstDash val="solid"/>
            <a:miter/>
          </a:ln>
        </p:spPr>
        <p:txBody>
          <a:bodyPr rtlCol="0" anchor="ctr"/>
          <a:lstStyle/>
          <a:p>
            <a:endParaRPr lang="en-US"/>
          </a:p>
        </p:txBody>
      </p:sp>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749808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7498080" cy="3657600"/>
          </a:xfrm>
        </p:spPr>
        <p:txBody>
          <a:bodyPr lIns="0" tIns="0" rIns="0" bIns="0" anchor="ctr" anchorCtr="0">
            <a:noAutofit/>
          </a:bodyPr>
          <a:lstStyle>
            <a:lvl1pPr algn="l">
              <a:lnSpc>
                <a:spcPct val="80000"/>
              </a:lnSpc>
              <a:spcBef>
                <a:spcPts val="0"/>
              </a:spcBef>
              <a:defRPr sz="5400"/>
            </a:lvl1pPr>
          </a:lstStyle>
          <a:p>
            <a:r>
              <a:rPr lang="en-US" dirty="0"/>
              <a:t>Presentation</a:t>
            </a:r>
            <a:br>
              <a:rPr lang="en-US" dirty="0"/>
            </a:br>
            <a:r>
              <a:rPr lang="en-US" dirty="0"/>
              <a:t>Headline</a:t>
            </a:r>
          </a:p>
        </p:txBody>
      </p:sp>
    </p:spTree>
    <p:custDataLst>
      <p:tags r:id="rId1"/>
    </p:custDataLst>
    <p:extLst>
      <p:ext uri="{BB962C8B-B14F-4D97-AF65-F5344CB8AC3E}">
        <p14:creationId xmlns:p14="http://schemas.microsoft.com/office/powerpoint/2010/main" val="17741846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Cheese">
    <p:spTree>
      <p:nvGrpSpPr>
        <p:cNvPr id="1" name=""/>
        <p:cNvGrpSpPr/>
        <p:nvPr/>
      </p:nvGrpSpPr>
      <p:grpSpPr>
        <a:xfrm>
          <a:off x="0" y="0"/>
          <a:ext cx="0" cy="0"/>
          <a:chOff x="0" y="0"/>
          <a:chExt cx="0" cy="0"/>
        </a:xfrm>
      </p:grpSpPr>
      <p:sp>
        <p:nvSpPr>
          <p:cNvPr id="7" name="Arch">
            <a:extLst>
              <a:ext uri="{FF2B5EF4-FFF2-40B4-BE49-F238E27FC236}">
                <a16:creationId xmlns:a16="http://schemas.microsoft.com/office/drawing/2014/main" id="{0E5B4E0A-9AA3-4A98-B729-B7D3A3150C31}"/>
              </a:ext>
            </a:extLst>
          </p:cNvPr>
          <p:cNvSpPr>
            <a:spLocks noChangeAspect="1"/>
          </p:cNvSpPr>
          <p:nvPr/>
        </p:nvSpPr>
        <p:spPr>
          <a:xfrm>
            <a:off x="11079480" y="5623560"/>
            <a:ext cx="731483" cy="640080"/>
          </a:xfrm>
          <a:custGeom>
            <a:avLst/>
            <a:gdLst>
              <a:gd name="connsiteX0" fmla="*/ 6090931 w 8472965"/>
              <a:gd name="connsiteY0" fmla="*/ 529337 h 7414245"/>
              <a:gd name="connsiteX1" fmla="*/ 7414279 w 8472965"/>
              <a:gd name="connsiteY1" fmla="*/ 7414245 h 7414245"/>
              <a:gd name="connsiteX2" fmla="*/ 8472957 w 8472965"/>
              <a:gd name="connsiteY2" fmla="*/ 7414245 h 7414245"/>
              <a:gd name="connsiteX3" fmla="*/ 6090931 w 8472965"/>
              <a:gd name="connsiteY3" fmla="*/ 0 h 7414245"/>
              <a:gd name="connsiteX4" fmla="*/ 4238243 w 8472965"/>
              <a:gd name="connsiteY4" fmla="*/ 2558462 h 7414245"/>
              <a:gd name="connsiteX5" fmla="*/ 2382027 w 8472965"/>
              <a:gd name="connsiteY5" fmla="*/ 0 h 7414245"/>
              <a:gd name="connsiteX6" fmla="*/ 0 w 8472965"/>
              <a:gd name="connsiteY6" fmla="*/ 7414245 h 7414245"/>
              <a:gd name="connsiteX7" fmla="*/ 1058679 w 8472965"/>
              <a:gd name="connsiteY7" fmla="*/ 7414245 h 7414245"/>
              <a:gd name="connsiteX8" fmla="*/ 2382027 w 8472965"/>
              <a:gd name="connsiteY8" fmla="*/ 529337 h 7414245"/>
              <a:gd name="connsiteX9" fmla="*/ 3705375 w 8472965"/>
              <a:gd name="connsiteY9" fmla="*/ 6884908 h 7414245"/>
              <a:gd name="connsiteX10" fmla="*/ 4764054 w 8472965"/>
              <a:gd name="connsiteY10" fmla="*/ 6884908 h 7414245"/>
              <a:gd name="connsiteX11" fmla="*/ 6090931 w 8472965"/>
              <a:gd name="connsiteY11" fmla="*/ 529337 h 74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965" h="7414245">
                <a:moveTo>
                  <a:pt x="6090931" y="529337"/>
                </a:moveTo>
                <a:cubicBezTo>
                  <a:pt x="6821419" y="529337"/>
                  <a:pt x="7414279" y="3613606"/>
                  <a:pt x="7414279" y="7414245"/>
                </a:cubicBezTo>
                <a:lnTo>
                  <a:pt x="8472957" y="7414245"/>
                </a:lnTo>
                <a:cubicBezTo>
                  <a:pt x="8476486" y="3320707"/>
                  <a:pt x="7407221" y="0"/>
                  <a:pt x="6090931" y="0"/>
                </a:cubicBezTo>
                <a:cubicBezTo>
                  <a:pt x="5342798" y="0"/>
                  <a:pt x="4672301" y="998682"/>
                  <a:pt x="4238243" y="2558462"/>
                </a:cubicBezTo>
                <a:cubicBezTo>
                  <a:pt x="3800656" y="998682"/>
                  <a:pt x="3133689" y="0"/>
                  <a:pt x="2382027" y="0"/>
                </a:cubicBezTo>
                <a:cubicBezTo>
                  <a:pt x="1065736" y="0"/>
                  <a:pt x="0" y="3320707"/>
                  <a:pt x="0" y="7414245"/>
                </a:cubicBezTo>
                <a:lnTo>
                  <a:pt x="1058679" y="7414245"/>
                </a:lnTo>
                <a:cubicBezTo>
                  <a:pt x="1058679" y="3613606"/>
                  <a:pt x="1651539" y="529337"/>
                  <a:pt x="2382027" y="529337"/>
                </a:cubicBezTo>
                <a:cubicBezTo>
                  <a:pt x="3112515" y="529337"/>
                  <a:pt x="3705375" y="3373640"/>
                  <a:pt x="3705375" y="6884908"/>
                </a:cubicBezTo>
                <a:lnTo>
                  <a:pt x="4764054" y="6884908"/>
                </a:lnTo>
                <a:cubicBezTo>
                  <a:pt x="4767583" y="3377169"/>
                  <a:pt x="5360442" y="529337"/>
                  <a:pt x="6090931" y="529337"/>
                </a:cubicBezTo>
              </a:path>
            </a:pathLst>
          </a:custGeom>
          <a:solidFill>
            <a:schemeClr val="accent1"/>
          </a:solidFill>
          <a:ln w="23179" cap="flat">
            <a:noFill/>
            <a:prstDash val="solid"/>
            <a:miter/>
          </a:ln>
        </p:spPr>
        <p:txBody>
          <a:bodyPr rtlCol="0" anchor="ctr"/>
          <a:lstStyle/>
          <a:p>
            <a:endParaRPr lang="en-US"/>
          </a:p>
        </p:txBody>
      </p:sp>
      <p:pic>
        <p:nvPicPr>
          <p:cNvPr id="5" name="cheese drip">
            <a:extLst>
              <a:ext uri="{FF2B5EF4-FFF2-40B4-BE49-F238E27FC236}">
                <a16:creationId xmlns:a16="http://schemas.microsoft.com/office/drawing/2014/main" id="{7285C890-039C-4F51-A12E-E9D769E45F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8524" y="5029200"/>
            <a:ext cx="2207172" cy="365760"/>
          </a:xfrm>
          <a:prstGeom prst="rect">
            <a:avLst/>
          </a:prstGeom>
        </p:spPr>
      </p:pic>
      <p:sp>
        <p:nvSpPr>
          <p:cNvPr id="10" name="Gold Bar">
            <a:extLst>
              <a:ext uri="{FF2B5EF4-FFF2-40B4-BE49-F238E27FC236}">
                <a16:creationId xmlns:a16="http://schemas.microsoft.com/office/drawing/2014/main" id="{F6920A3E-2C4E-478B-B0DE-7E4F568C9636}"/>
              </a:ext>
            </a:extLst>
          </p:cNvPr>
          <p:cNvSpPr/>
          <p:nvPr userDrawn="1"/>
        </p:nvSpPr>
        <p:spPr>
          <a:xfrm>
            <a:off x="0" y="0"/>
            <a:ext cx="12188952" cy="502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1152144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11521440" cy="3657600"/>
          </a:xfrm>
        </p:spPr>
        <p:txBody>
          <a:bodyPr lIns="0" tIns="0" rIns="0" bIns="0" anchor="ctr" anchorCtr="0">
            <a:noAutofit/>
          </a:bodyPr>
          <a:lstStyle>
            <a:lvl1pPr algn="l">
              <a:lnSpc>
                <a:spcPct val="80000"/>
              </a:lnSpc>
              <a:spcBef>
                <a:spcPts val="0"/>
              </a:spcBef>
              <a:defRPr sz="5400"/>
            </a:lvl1pPr>
          </a:lstStyle>
          <a:p>
            <a:r>
              <a:rPr lang="en-US" dirty="0"/>
              <a:t>Presentation</a:t>
            </a:r>
            <a:br>
              <a:rPr lang="en-US" dirty="0"/>
            </a:br>
            <a:r>
              <a:rPr lang="en-US" dirty="0"/>
              <a:t>Headline</a:t>
            </a:r>
          </a:p>
        </p:txBody>
      </p:sp>
    </p:spTree>
    <p:custDataLst>
      <p:tags r:id="rId1"/>
    </p:custDataLst>
    <p:extLst>
      <p:ext uri="{BB962C8B-B14F-4D97-AF65-F5344CB8AC3E}">
        <p14:creationId xmlns:p14="http://schemas.microsoft.com/office/powerpoint/2010/main" val="37390929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esame">
    <p:spTree>
      <p:nvGrpSpPr>
        <p:cNvPr id="1" name=""/>
        <p:cNvGrpSpPr/>
        <p:nvPr/>
      </p:nvGrpSpPr>
      <p:grpSpPr>
        <a:xfrm>
          <a:off x="0" y="0"/>
          <a:ext cx="0" cy="0"/>
          <a:chOff x="0" y="0"/>
          <a:chExt cx="0" cy="0"/>
        </a:xfrm>
      </p:grpSpPr>
      <p:sp>
        <p:nvSpPr>
          <p:cNvPr id="10" name="Gold Bar">
            <a:extLst>
              <a:ext uri="{FF2B5EF4-FFF2-40B4-BE49-F238E27FC236}">
                <a16:creationId xmlns:a16="http://schemas.microsoft.com/office/drawing/2014/main" id="{F6920A3E-2C4E-478B-B0DE-7E4F568C9636}"/>
              </a:ext>
            </a:extLst>
          </p:cNvPr>
          <p:cNvSpPr/>
          <p:nvPr userDrawn="1"/>
        </p:nvSpPr>
        <p:spPr>
          <a:xfrm>
            <a:off x="0" y="0"/>
            <a:ext cx="12188952" cy="502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pic>
        <p:nvPicPr>
          <p:cNvPr id="12" name="Seeds White">
            <a:extLst>
              <a:ext uri="{FF2B5EF4-FFF2-40B4-BE49-F238E27FC236}">
                <a16:creationId xmlns:a16="http://schemas.microsoft.com/office/drawing/2014/main" id="{C0CFE324-34A0-4915-A0D1-A613F744D47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729" t="51506" r="13144" b="-179"/>
          <a:stretch/>
        </p:blipFill>
        <p:spPr>
          <a:xfrm>
            <a:off x="0" y="-1"/>
            <a:ext cx="12192000" cy="5029200"/>
          </a:xfrm>
          <a:prstGeom prst="rect">
            <a:avLst/>
          </a:prstGeom>
        </p:spPr>
      </p:pic>
      <p:sp>
        <p:nvSpPr>
          <p:cNvPr id="7" name="Arch">
            <a:extLst>
              <a:ext uri="{FF2B5EF4-FFF2-40B4-BE49-F238E27FC236}">
                <a16:creationId xmlns:a16="http://schemas.microsoft.com/office/drawing/2014/main" id="{0E5B4E0A-9AA3-4A98-B729-B7D3A3150C31}"/>
              </a:ext>
            </a:extLst>
          </p:cNvPr>
          <p:cNvSpPr>
            <a:spLocks noChangeAspect="1"/>
          </p:cNvSpPr>
          <p:nvPr/>
        </p:nvSpPr>
        <p:spPr>
          <a:xfrm>
            <a:off x="11079480" y="5623560"/>
            <a:ext cx="731483" cy="640080"/>
          </a:xfrm>
          <a:custGeom>
            <a:avLst/>
            <a:gdLst>
              <a:gd name="connsiteX0" fmla="*/ 6090931 w 8472965"/>
              <a:gd name="connsiteY0" fmla="*/ 529337 h 7414245"/>
              <a:gd name="connsiteX1" fmla="*/ 7414279 w 8472965"/>
              <a:gd name="connsiteY1" fmla="*/ 7414245 h 7414245"/>
              <a:gd name="connsiteX2" fmla="*/ 8472957 w 8472965"/>
              <a:gd name="connsiteY2" fmla="*/ 7414245 h 7414245"/>
              <a:gd name="connsiteX3" fmla="*/ 6090931 w 8472965"/>
              <a:gd name="connsiteY3" fmla="*/ 0 h 7414245"/>
              <a:gd name="connsiteX4" fmla="*/ 4238243 w 8472965"/>
              <a:gd name="connsiteY4" fmla="*/ 2558462 h 7414245"/>
              <a:gd name="connsiteX5" fmla="*/ 2382027 w 8472965"/>
              <a:gd name="connsiteY5" fmla="*/ 0 h 7414245"/>
              <a:gd name="connsiteX6" fmla="*/ 0 w 8472965"/>
              <a:gd name="connsiteY6" fmla="*/ 7414245 h 7414245"/>
              <a:gd name="connsiteX7" fmla="*/ 1058679 w 8472965"/>
              <a:gd name="connsiteY7" fmla="*/ 7414245 h 7414245"/>
              <a:gd name="connsiteX8" fmla="*/ 2382027 w 8472965"/>
              <a:gd name="connsiteY8" fmla="*/ 529337 h 7414245"/>
              <a:gd name="connsiteX9" fmla="*/ 3705375 w 8472965"/>
              <a:gd name="connsiteY9" fmla="*/ 6884908 h 7414245"/>
              <a:gd name="connsiteX10" fmla="*/ 4764054 w 8472965"/>
              <a:gd name="connsiteY10" fmla="*/ 6884908 h 7414245"/>
              <a:gd name="connsiteX11" fmla="*/ 6090931 w 8472965"/>
              <a:gd name="connsiteY11" fmla="*/ 529337 h 74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965" h="7414245">
                <a:moveTo>
                  <a:pt x="6090931" y="529337"/>
                </a:moveTo>
                <a:cubicBezTo>
                  <a:pt x="6821419" y="529337"/>
                  <a:pt x="7414279" y="3613606"/>
                  <a:pt x="7414279" y="7414245"/>
                </a:cubicBezTo>
                <a:lnTo>
                  <a:pt x="8472957" y="7414245"/>
                </a:lnTo>
                <a:cubicBezTo>
                  <a:pt x="8476486" y="3320707"/>
                  <a:pt x="7407221" y="0"/>
                  <a:pt x="6090931" y="0"/>
                </a:cubicBezTo>
                <a:cubicBezTo>
                  <a:pt x="5342798" y="0"/>
                  <a:pt x="4672301" y="998682"/>
                  <a:pt x="4238243" y="2558462"/>
                </a:cubicBezTo>
                <a:cubicBezTo>
                  <a:pt x="3800656" y="998682"/>
                  <a:pt x="3133689" y="0"/>
                  <a:pt x="2382027" y="0"/>
                </a:cubicBezTo>
                <a:cubicBezTo>
                  <a:pt x="1065736" y="0"/>
                  <a:pt x="0" y="3320707"/>
                  <a:pt x="0" y="7414245"/>
                </a:cubicBezTo>
                <a:lnTo>
                  <a:pt x="1058679" y="7414245"/>
                </a:lnTo>
                <a:cubicBezTo>
                  <a:pt x="1058679" y="3613606"/>
                  <a:pt x="1651539" y="529337"/>
                  <a:pt x="2382027" y="529337"/>
                </a:cubicBezTo>
                <a:cubicBezTo>
                  <a:pt x="3112515" y="529337"/>
                  <a:pt x="3705375" y="3373640"/>
                  <a:pt x="3705375" y="6884908"/>
                </a:cubicBezTo>
                <a:lnTo>
                  <a:pt x="4764054" y="6884908"/>
                </a:lnTo>
                <a:cubicBezTo>
                  <a:pt x="4767583" y="3377169"/>
                  <a:pt x="5360442" y="529337"/>
                  <a:pt x="6090931" y="529337"/>
                </a:cubicBezTo>
              </a:path>
            </a:pathLst>
          </a:custGeom>
          <a:solidFill>
            <a:schemeClr val="accent1"/>
          </a:solidFill>
          <a:ln w="23179" cap="flat">
            <a:noFill/>
            <a:prstDash val="solid"/>
            <a:miter/>
          </a:ln>
        </p:spPr>
        <p:txBody>
          <a:bodyPr rtlCol="0" anchor="ctr"/>
          <a:lstStyle/>
          <a:p>
            <a:endParaRPr lang="en-US"/>
          </a:p>
        </p:txBody>
      </p:sp>
      <p:sp>
        <p:nvSpPr>
          <p:cNvPr id="3" name="Subtitle">
            <a:extLst>
              <a:ext uri="{FF2B5EF4-FFF2-40B4-BE49-F238E27FC236}">
                <a16:creationId xmlns:a16="http://schemas.microsoft.com/office/drawing/2014/main" id="{EE034AC8-C001-49F4-B3CA-B1903AA703C4}"/>
              </a:ext>
            </a:extLst>
          </p:cNvPr>
          <p:cNvSpPr>
            <a:spLocks noGrp="1"/>
          </p:cNvSpPr>
          <p:nvPr>
            <p:ph type="subTitle" idx="1" hasCustomPrompt="1"/>
          </p:nvPr>
        </p:nvSpPr>
        <p:spPr>
          <a:xfrm>
            <a:off x="335280" y="5257800"/>
            <a:ext cx="11521440" cy="1371600"/>
          </a:xfrm>
        </p:spPr>
        <p:txBody>
          <a:bodyPr lIns="18288" tIns="0" rIns="0" bIns="0" anchor="ctr" anchorCtr="0"/>
          <a:lstStyle>
            <a:lvl1pPr marL="0" indent="0" algn="l">
              <a:lnSpc>
                <a:spcPct val="8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a:p>
            <a:r>
              <a:rPr lang="en-US" dirty="0"/>
              <a:t>Presentation 1</a:t>
            </a:r>
          </a:p>
          <a:p>
            <a:r>
              <a:rPr lang="en-US" dirty="0"/>
              <a:t>First Last Name</a:t>
            </a:r>
          </a:p>
        </p:txBody>
      </p:sp>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5280" y="1600200"/>
            <a:ext cx="11521440" cy="3657600"/>
          </a:xfrm>
        </p:spPr>
        <p:txBody>
          <a:bodyPr lIns="0" tIns="0" rIns="0" bIns="0" anchor="ctr" anchorCtr="0">
            <a:noAutofit/>
          </a:bodyPr>
          <a:lstStyle>
            <a:lvl1pPr algn="l">
              <a:lnSpc>
                <a:spcPct val="80000"/>
              </a:lnSpc>
              <a:spcBef>
                <a:spcPts val="0"/>
              </a:spcBef>
              <a:defRPr sz="5400"/>
            </a:lvl1pPr>
          </a:lstStyle>
          <a:p>
            <a:r>
              <a:rPr lang="en-US" dirty="0"/>
              <a:t>Presentation</a:t>
            </a:r>
            <a:br>
              <a:rPr lang="en-US" dirty="0"/>
            </a:br>
            <a:r>
              <a:rPr lang="en-US" dirty="0"/>
              <a:t>Headline</a:t>
            </a:r>
          </a:p>
        </p:txBody>
      </p:sp>
    </p:spTree>
    <p:custDataLst>
      <p:tags r:id="rId1"/>
    </p:custDataLst>
    <p:extLst>
      <p:ext uri="{BB962C8B-B14F-4D97-AF65-F5344CB8AC3E}">
        <p14:creationId xmlns:p14="http://schemas.microsoft.com/office/powerpoint/2010/main" val="28482296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11522074"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709108517"/>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pic>
        <p:nvPicPr>
          <p:cNvPr id="3" name="Seeds White">
            <a:extLst>
              <a:ext uri="{FF2B5EF4-FFF2-40B4-BE49-F238E27FC236}">
                <a16:creationId xmlns:a16="http://schemas.microsoft.com/office/drawing/2014/main" id="{BE3D037D-2B92-4D29-836F-DDD1A417FF6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729" t="39374" r="13144" b="6"/>
          <a:stretch/>
        </p:blipFill>
        <p:spPr>
          <a:xfrm>
            <a:off x="0" y="-2"/>
            <a:ext cx="12192000" cy="6263641"/>
          </a:xfrm>
          <a:prstGeom prst="rect">
            <a:avLst/>
          </a:prstGeom>
        </p:spPr>
      </p:pic>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11522074"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3105352982"/>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solidFill>
        <a:effectLst/>
      </p:bgPr>
    </p:bg>
    <p:spTree>
      <p:nvGrpSpPr>
        <p:cNvPr id="1" name=""/>
        <p:cNvGrpSpPr/>
        <p:nvPr/>
      </p:nvGrpSpPr>
      <p:grpSpPr>
        <a:xfrm>
          <a:off x="0" y="0"/>
          <a:ext cx="0" cy="0"/>
          <a:chOff x="0" y="0"/>
          <a:chExt cx="0" cy="0"/>
        </a:xfrm>
      </p:grpSpPr>
      <p:sp>
        <p:nvSpPr>
          <p:cNvPr id="4" name="Gold Bar">
            <a:extLst>
              <a:ext uri="{FF2B5EF4-FFF2-40B4-BE49-F238E27FC236}">
                <a16:creationId xmlns:a16="http://schemas.microsoft.com/office/drawing/2014/main" id="{63501C58-AC7F-46FD-8388-A2E4E198F896}"/>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5" name="Copyright">
            <a:extLst>
              <a:ext uri="{FF2B5EF4-FFF2-40B4-BE49-F238E27FC236}">
                <a16:creationId xmlns:a16="http://schemas.microsoft.com/office/drawing/2014/main" id="{E75F83C4-11E0-4D6C-9717-55251FAA98CF}"/>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pic>
        <p:nvPicPr>
          <p:cNvPr id="6" name="Seeds White">
            <a:extLst>
              <a:ext uri="{FF2B5EF4-FFF2-40B4-BE49-F238E27FC236}">
                <a16:creationId xmlns:a16="http://schemas.microsoft.com/office/drawing/2014/main" id="{136E96AD-2C38-4E08-8A7D-A524117FDFD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729" t="39374" r="55207" b="6"/>
          <a:stretch/>
        </p:blipFill>
        <p:spPr>
          <a:xfrm>
            <a:off x="0" y="-2"/>
            <a:ext cx="6096000" cy="6263641"/>
          </a:xfrm>
          <a:prstGeom prst="rect">
            <a:avLst/>
          </a:prstGeom>
        </p:spPr>
      </p:pic>
      <p:sp>
        <p:nvSpPr>
          <p:cNvPr id="2" name="Title">
            <a:extLst>
              <a:ext uri="{FF2B5EF4-FFF2-40B4-BE49-F238E27FC236}">
                <a16:creationId xmlns:a16="http://schemas.microsoft.com/office/drawing/2014/main" id="{F63CEA60-CDC2-4B29-9547-7FF4BAAAD1D1}"/>
              </a:ext>
            </a:extLst>
          </p:cNvPr>
          <p:cNvSpPr>
            <a:spLocks noGrp="1"/>
          </p:cNvSpPr>
          <p:nvPr>
            <p:ph type="ctrTitle" hasCustomPrompt="1"/>
          </p:nvPr>
        </p:nvSpPr>
        <p:spPr>
          <a:xfrm>
            <a:off x="334963" y="228600"/>
            <a:ext cx="5394960" cy="6400800"/>
          </a:xfrm>
        </p:spPr>
        <p:txBody>
          <a:bodyPr lIns="91440" rIns="91440" bIns="91440" anchor="ctr" anchorCtr="0">
            <a:noAutofit/>
          </a:bodyPr>
          <a:lstStyle>
            <a:lvl1pPr algn="ctr">
              <a:defRPr sz="4000">
                <a:solidFill>
                  <a:schemeClr val="tx1"/>
                </a:solidFill>
              </a:defRPr>
            </a:lvl1pPr>
          </a:lstStyle>
          <a:p>
            <a:r>
              <a:rPr lang="en-US" dirty="0"/>
              <a:t>Divider Slide</a:t>
            </a:r>
          </a:p>
        </p:txBody>
      </p:sp>
    </p:spTree>
    <p:custDataLst>
      <p:tags r:id="rId1"/>
    </p:custDataLst>
    <p:extLst>
      <p:ext uri="{BB962C8B-B14F-4D97-AF65-F5344CB8AC3E}">
        <p14:creationId xmlns:p14="http://schemas.microsoft.com/office/powerpoint/2010/main" val="249477783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
            <a:extLst>
              <a:ext uri="{FF2B5EF4-FFF2-40B4-BE49-F238E27FC236}">
                <a16:creationId xmlns:a16="http://schemas.microsoft.com/office/drawing/2014/main" id="{7A0AC045-B0D9-4E25-91F7-9CC620BECAD4}"/>
              </a:ext>
            </a:extLst>
          </p:cNvPr>
          <p:cNvSpPr txBox="1"/>
          <p:nvPr userDrawn="1"/>
        </p:nvSpPr>
        <p:spPr>
          <a:xfrm>
            <a:off x="11694817" y="6492240"/>
            <a:ext cx="161903" cy="140423"/>
          </a:xfrm>
          <a:prstGeom prst="rect">
            <a:avLst/>
          </a:prstGeom>
          <a:noFill/>
        </p:spPr>
        <p:txBody>
          <a:bodyPr wrap="none" lIns="0" tIns="0" rIns="0" bIns="0" rtlCol="0" anchor="b" anchorCtr="0">
            <a:spAutoFit/>
          </a:bodyPr>
          <a:lstStyle>
            <a:defPPr>
              <a:defRPr lang="en-US"/>
            </a:defPPr>
            <a:lvl1pPr algn="r">
              <a:lnSpc>
                <a:spcPct val="90000"/>
              </a:lnSpc>
              <a:spcBef>
                <a:spcPts val="600"/>
              </a:spcBef>
              <a:defRPr sz="1000"/>
            </a:lvl1pPr>
          </a:lstStyle>
          <a:p>
            <a:pPr lvl="0"/>
            <a:fld id="{25589270-315C-446D-8A4F-4844CE0CD1EA}" type="slidenum">
              <a:rPr lang="en-US" smtClean="0"/>
              <a:pPr lvl="0"/>
              <a:t>‹#›</a:t>
            </a:fld>
            <a:endParaRPr lang="en-US" dirty="0"/>
          </a:p>
        </p:txBody>
      </p:sp>
      <p:sp>
        <p:nvSpPr>
          <p:cNvPr id="7" name="Copyright">
            <a:extLst>
              <a:ext uri="{FF2B5EF4-FFF2-40B4-BE49-F238E27FC236}">
                <a16:creationId xmlns:a16="http://schemas.microsoft.com/office/drawing/2014/main" id="{5D60C56C-6A14-43BE-BFEF-358E6A64CC62}"/>
              </a:ext>
            </a:extLst>
          </p:cNvPr>
          <p:cNvSpPr txBox="1"/>
          <p:nvPr userDrawn="1"/>
        </p:nvSpPr>
        <p:spPr>
          <a:xfrm>
            <a:off x="335280" y="6492240"/>
            <a:ext cx="823944" cy="140423"/>
          </a:xfrm>
          <a:prstGeom prst="rect">
            <a:avLst/>
          </a:prstGeom>
          <a:noFill/>
        </p:spPr>
        <p:txBody>
          <a:bodyPr wrap="none" lIns="0" tIns="0" rIns="0" bIns="0" rtlCol="0" anchor="b" anchorCtr="0">
            <a:spAutoFit/>
          </a:bodyPr>
          <a:lstStyle/>
          <a:p>
            <a:pPr algn="l">
              <a:lnSpc>
                <a:spcPct val="90000"/>
              </a:lnSpc>
              <a:spcBef>
                <a:spcPts val="600"/>
              </a:spcBef>
            </a:pPr>
            <a:r>
              <a:rPr lang="en-US" sz="1000" dirty="0"/>
              <a:t>© McDonald’s </a:t>
            </a:r>
          </a:p>
        </p:txBody>
      </p:sp>
      <p:sp>
        <p:nvSpPr>
          <p:cNvPr id="3" name="Text">
            <a:extLst>
              <a:ext uri="{FF2B5EF4-FFF2-40B4-BE49-F238E27FC236}">
                <a16:creationId xmlns:a16="http://schemas.microsoft.com/office/drawing/2014/main" id="{BA985D98-3239-4503-8D46-06AE345F49FC}"/>
              </a:ext>
            </a:extLst>
          </p:cNvPr>
          <p:cNvSpPr>
            <a:spLocks noGrp="1"/>
          </p:cNvSpPr>
          <p:nvPr>
            <p:ph type="body" idx="1"/>
          </p:nvPr>
        </p:nvSpPr>
        <p:spPr>
          <a:xfrm>
            <a:off x="334963" y="1143000"/>
            <a:ext cx="11522075"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2" name="Title">
            <a:extLst>
              <a:ext uri="{FF2B5EF4-FFF2-40B4-BE49-F238E27FC236}">
                <a16:creationId xmlns:a16="http://schemas.microsoft.com/office/drawing/2014/main" id="{A66EA084-203F-4328-9093-8ED05ED87A2A}"/>
              </a:ext>
            </a:extLst>
          </p:cNvPr>
          <p:cNvSpPr>
            <a:spLocks noGrp="1"/>
          </p:cNvSpPr>
          <p:nvPr>
            <p:ph type="title"/>
          </p:nvPr>
        </p:nvSpPr>
        <p:spPr>
          <a:xfrm>
            <a:off x="334963" y="228601"/>
            <a:ext cx="11522075" cy="640080"/>
          </a:xfrm>
          <a:prstGeom prst="rect">
            <a:avLst/>
          </a:prstGeom>
        </p:spPr>
        <p:txBody>
          <a:bodyPr vert="horz" lIns="0" tIns="45720" rIns="0" bIns="0" rtlCol="0" anchor="ctr">
            <a:noAutofit/>
          </a:bodyPr>
          <a:lstStyle/>
          <a:p>
            <a:r>
              <a:rPr lang="en-US" dirty="0"/>
              <a:t>Click to edit</a:t>
            </a:r>
            <a:br>
              <a:rPr lang="en-US" dirty="0"/>
            </a:br>
            <a:r>
              <a:rPr lang="en-US" dirty="0"/>
              <a:t>master title slide</a:t>
            </a:r>
          </a:p>
        </p:txBody>
      </p:sp>
    </p:spTree>
    <p:custDataLst>
      <p:tags r:id="rId41"/>
    </p:custDataLst>
    <p:extLst>
      <p:ext uri="{BB962C8B-B14F-4D97-AF65-F5344CB8AC3E}">
        <p14:creationId xmlns:p14="http://schemas.microsoft.com/office/powerpoint/2010/main" val="2041099553"/>
      </p:ext>
    </p:extLst>
  </p:cSld>
  <p:clrMap bg1="lt1" tx1="dk1" bg2="lt2" tx2="dk2" accent1="accent1" accent2="accent2" accent3="accent3" accent4="accent4" accent5="accent5" accent6="accent6" hlink="hlink" folHlink="folHlink"/>
  <p:sldLayoutIdLst>
    <p:sldLayoutId id="2147483649" r:id="rId1"/>
    <p:sldLayoutId id="2147483755" r:id="rId2"/>
    <p:sldLayoutId id="2147483705" r:id="rId3"/>
    <p:sldLayoutId id="2147483707" r:id="rId4"/>
    <p:sldLayoutId id="2147483708" r:id="rId5"/>
    <p:sldLayoutId id="2147483710" r:id="rId6"/>
    <p:sldLayoutId id="2147483665" r:id="rId7"/>
    <p:sldLayoutId id="2147483714" r:id="rId8"/>
    <p:sldLayoutId id="2147483715" r:id="rId9"/>
    <p:sldLayoutId id="2147483716" r:id="rId10"/>
    <p:sldLayoutId id="2147483717" r:id="rId11"/>
    <p:sldLayoutId id="2147483718" r:id="rId12"/>
    <p:sldLayoutId id="2147483735" r:id="rId13"/>
    <p:sldLayoutId id="2147483736" r:id="rId14"/>
    <p:sldLayoutId id="2147483719" r:id="rId15"/>
    <p:sldLayoutId id="2147483656" r:id="rId16"/>
    <p:sldLayoutId id="2147483725" r:id="rId17"/>
    <p:sldLayoutId id="2147483742" r:id="rId18"/>
    <p:sldLayoutId id="2147483734" r:id="rId19"/>
    <p:sldLayoutId id="2147483728" r:id="rId20"/>
    <p:sldLayoutId id="2147483738" r:id="rId21"/>
    <p:sldLayoutId id="2147483721" r:id="rId22"/>
    <p:sldLayoutId id="2147483753" r:id="rId23"/>
    <p:sldLayoutId id="2147483754" r:id="rId24"/>
    <p:sldLayoutId id="2147483723" r:id="rId25"/>
    <p:sldLayoutId id="2147483722" r:id="rId26"/>
    <p:sldLayoutId id="2147483726" r:id="rId27"/>
    <p:sldLayoutId id="2147483727" r:id="rId28"/>
    <p:sldLayoutId id="2147483741" r:id="rId29"/>
    <p:sldLayoutId id="2147483733" r:id="rId30"/>
    <p:sldLayoutId id="2147483739" r:id="rId31"/>
    <p:sldLayoutId id="2147483696" r:id="rId32"/>
    <p:sldLayoutId id="2147483729" r:id="rId33"/>
    <p:sldLayoutId id="2147483697" r:id="rId34"/>
    <p:sldLayoutId id="2147483756" r:id="rId35"/>
    <p:sldLayoutId id="2147483757" r:id="rId36"/>
    <p:sldLayoutId id="2147483758" r:id="rId37"/>
    <p:sldLayoutId id="2147483759" r:id="rId38"/>
    <p:sldLayoutId id="2147483760" r:id="rId39"/>
  </p:sldLayoutIdLst>
  <p:transition>
    <p:fade/>
  </p:transition>
  <p:hf hdr="0" ftr="0" dt="0"/>
  <p:txStyles>
    <p:title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p:titleStyle>
    <p:body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11" userDrawn="1">
          <p15:clr>
            <a:srgbClr val="F26B43"/>
          </p15:clr>
        </p15:guide>
        <p15:guide id="3" pos="7469" userDrawn="1">
          <p15:clr>
            <a:srgbClr val="F26B43"/>
          </p15:clr>
        </p15:guide>
        <p15:guide id="4" pos="1910" userDrawn="1">
          <p15:clr>
            <a:srgbClr val="F26B43"/>
          </p15:clr>
        </p15:guide>
        <p15:guide id="5" pos="5770" userDrawn="1">
          <p15:clr>
            <a:srgbClr val="F26B43"/>
          </p15:clr>
        </p15:guide>
        <p15:guide id="7" orient="horz" pos="144" userDrawn="1">
          <p15:clr>
            <a:srgbClr val="F26B43"/>
          </p15:clr>
        </p15:guide>
        <p15:guide id="8" orient="horz" pos="4176" userDrawn="1">
          <p15:clr>
            <a:srgbClr val="F26B43"/>
          </p15:clr>
        </p15:guide>
        <p15:guide id="11" orient="horz" pos="1440" userDrawn="1">
          <p15:clr>
            <a:srgbClr val="F26B43"/>
          </p15:clr>
        </p15:guide>
        <p15:guide id="12" orient="horz" pos="2880" userDrawn="1">
          <p15:clr>
            <a:srgbClr val="F26B43"/>
          </p15:clr>
        </p15:guide>
        <p15:guide id="13" orient="horz" pos="2160" userDrawn="1">
          <p15:clr>
            <a:srgbClr val="F26B43"/>
          </p15:clr>
        </p15:guide>
        <p15:guide id="14" orient="horz" pos="39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hyperlink" Target="http://muellermcd.com/employees" TargetMode="External"/><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34.png"/><Relationship Id="rId5" Type="http://schemas.openxmlformats.org/officeDocument/2006/relationships/hyperlink" Target="http://www.getelate.com/"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36.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6.xml"/><Relationship Id="rId1" Type="http://schemas.openxmlformats.org/officeDocument/2006/relationships/video" Target="https://www.youtube.com/embed/WJbj_dsIsTw?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49.xml"/><Relationship Id="rId5" Type="http://schemas.openxmlformats.org/officeDocument/2006/relationships/image" Target="../media/image60.sv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8.xml"/><Relationship Id="rId7" Type="http://schemas.openxmlformats.org/officeDocument/2006/relationships/image" Target="../media/image66.svg"/><Relationship Id="rId2" Type="http://schemas.openxmlformats.org/officeDocument/2006/relationships/slideLayout" Target="../slideLayouts/slideLayout9.xml"/><Relationship Id="rId1" Type="http://schemas.openxmlformats.org/officeDocument/2006/relationships/tags" Target="../tags/tag5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9.xml"/><Relationship Id="rId7" Type="http://schemas.openxmlformats.org/officeDocument/2006/relationships/image" Target="../media/image72.svg"/><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0.xml"/><Relationship Id="rId7" Type="http://schemas.openxmlformats.org/officeDocument/2006/relationships/image" Target="../media/image78.svg"/><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3.png"/><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mailto:taylor@muellermcd.co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2.xml"/><Relationship Id="rId7" Type="http://schemas.openxmlformats.org/officeDocument/2006/relationships/hyperlink" Target="mailto:taylor@muellermcd.com" TargetMode="External"/><Relationship Id="rId2" Type="http://schemas.openxmlformats.org/officeDocument/2006/relationships/slideLayout" Target="../slideLayouts/slideLayout9.xml"/><Relationship Id="rId1" Type="http://schemas.openxmlformats.org/officeDocument/2006/relationships/tags" Target="../tags/tag55.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8.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5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93.sv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tags" Target="../tags/tag58.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59.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60.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61.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6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99.png"/><Relationship Id="rId2" Type="http://schemas.openxmlformats.org/officeDocument/2006/relationships/slideLayout" Target="../slideLayouts/slideLayout25.xml"/><Relationship Id="rId1" Type="http://schemas.openxmlformats.org/officeDocument/2006/relationships/tags" Target="../tags/tag64.xml"/><Relationship Id="rId6" Type="http://schemas.openxmlformats.org/officeDocument/2006/relationships/image" Target="../media/image98.png"/><Relationship Id="rId5" Type="http://schemas.openxmlformats.org/officeDocument/2006/relationships/image" Target="../media/image90.png"/><Relationship Id="rId4" Type="http://schemas.openxmlformats.org/officeDocument/2006/relationships/hyperlink" Target="mailto:taylor@muellermcd.com"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65.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6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6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ags" Target="../tags/tag69.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2.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7.xml"/><Relationship Id="rId6" Type="http://schemas.openxmlformats.org/officeDocument/2006/relationships/hyperlink" Target="mailto:taylor@muellermcd.com" TargetMode="External"/><Relationship Id="rId5" Type="http://schemas.openxmlformats.org/officeDocument/2006/relationships/hyperlink" Target="mailto:office@muellermcd.com"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3" name="Google Shape;213;p36"/>
          <p:cNvGrpSpPr/>
          <p:nvPr/>
        </p:nvGrpSpPr>
        <p:grpSpPr>
          <a:xfrm>
            <a:off x="8503979" y="2780976"/>
            <a:ext cx="1296053" cy="1296053"/>
            <a:chOff x="2679050" y="725275"/>
            <a:chExt cx="710400" cy="710400"/>
          </a:xfrm>
        </p:grpSpPr>
        <p:sp>
          <p:nvSpPr>
            <p:cNvPr id="214" name="Google Shape;214;p36"/>
            <p:cNvSpPr/>
            <p:nvPr/>
          </p:nvSpPr>
          <p:spPr>
            <a:xfrm>
              <a:off x="2679050" y="725275"/>
              <a:ext cx="710400" cy="710400"/>
            </a:xfrm>
            <a:prstGeom prst="blockArc">
              <a:avLst>
                <a:gd name="adj1" fmla="val 232"/>
                <a:gd name="adj2" fmla="val 16200929"/>
                <a:gd name="adj3" fmla="val 23958"/>
              </a:avLst>
            </a:prstGeom>
            <a:solidFill>
              <a:schemeClr val="lt1"/>
            </a:solidFill>
            <a:ln>
              <a:noFill/>
            </a:ln>
          </p:spPr>
          <p:txBody>
            <a:bodyPr spcFirstLastPara="1" wrap="square" lIns="121900" tIns="121900" rIns="121900" bIns="121900" anchor="ctr" anchorCtr="0">
              <a:noAutofit/>
            </a:bodyPr>
            <a:lstStyle/>
            <a:p>
              <a:pPr algn="r"/>
              <a:endParaRPr sz="2400"/>
            </a:p>
          </p:txBody>
        </p:sp>
        <p:sp>
          <p:nvSpPr>
            <p:cNvPr id="215" name="Google Shape;215;p36"/>
            <p:cNvSpPr/>
            <p:nvPr/>
          </p:nvSpPr>
          <p:spPr>
            <a:xfrm>
              <a:off x="3211850" y="830725"/>
              <a:ext cx="177600" cy="1776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r"/>
              <a:endParaRPr sz="2400"/>
            </a:p>
          </p:txBody>
        </p:sp>
      </p:grpSp>
      <p:pic>
        <p:nvPicPr>
          <p:cNvPr id="7" name="Picture 6" descr="A person and person posing for a picture&#10;&#10;Description automatically generated with medium confidence">
            <a:extLst>
              <a:ext uri="{FF2B5EF4-FFF2-40B4-BE49-F238E27FC236}">
                <a16:creationId xmlns:a16="http://schemas.microsoft.com/office/drawing/2014/main" id="{158DC730-28A3-37A0-9C70-06017CFD4325}"/>
              </a:ext>
            </a:extLst>
          </p:cNvPr>
          <p:cNvPicPr>
            <a:picLocks noChangeAspect="1"/>
          </p:cNvPicPr>
          <p:nvPr/>
        </p:nvPicPr>
        <p:blipFill>
          <a:blip r:embed="rId3"/>
          <a:stretch>
            <a:fillRect/>
          </a:stretch>
        </p:blipFill>
        <p:spPr>
          <a:xfrm>
            <a:off x="0" y="-148963"/>
            <a:ext cx="12391821" cy="7006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ompany structure&#10;&#10;Description automatically generated">
            <a:extLst>
              <a:ext uri="{FF2B5EF4-FFF2-40B4-BE49-F238E27FC236}">
                <a16:creationId xmlns:a16="http://schemas.microsoft.com/office/drawing/2014/main" id="{41A48C7E-5065-C9E4-8DFF-3F16B2E24C23}"/>
              </a:ext>
            </a:extLst>
          </p:cNvPr>
          <p:cNvPicPr>
            <a:picLocks noChangeAspect="1"/>
          </p:cNvPicPr>
          <p:nvPr/>
        </p:nvPicPr>
        <p:blipFill>
          <a:blip r:embed="rId2"/>
          <a:stretch>
            <a:fillRect/>
          </a:stretch>
        </p:blipFill>
        <p:spPr>
          <a:xfrm>
            <a:off x="2438400" y="4762"/>
            <a:ext cx="7543800" cy="6853238"/>
          </a:xfrm>
          <a:prstGeom prst="rect">
            <a:avLst/>
          </a:prstGeom>
        </p:spPr>
      </p:pic>
    </p:spTree>
    <p:extLst>
      <p:ext uri="{BB962C8B-B14F-4D97-AF65-F5344CB8AC3E}">
        <p14:creationId xmlns:p14="http://schemas.microsoft.com/office/powerpoint/2010/main" val="31124635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a:extLst>
              <a:ext uri="{FF2B5EF4-FFF2-40B4-BE49-F238E27FC236}">
                <a16:creationId xmlns:a16="http://schemas.microsoft.com/office/drawing/2014/main" id="{F075C3D1-DC38-4607-B058-41C5923DCDCD}"/>
              </a:ext>
            </a:extLst>
          </p:cNvPr>
          <p:cNvGraphicFramePr>
            <a:graphicFrameLocks noGrp="1"/>
          </p:cNvGraphicFramePr>
          <p:nvPr>
            <p:extLst>
              <p:ext uri="{D42A27DB-BD31-4B8C-83A1-F6EECF244321}">
                <p14:modId xmlns:p14="http://schemas.microsoft.com/office/powerpoint/2010/main" val="2029590389"/>
              </p:ext>
            </p:extLst>
          </p:nvPr>
        </p:nvGraphicFramePr>
        <p:xfrm>
          <a:off x="335279" y="4191000"/>
          <a:ext cx="11521440" cy="148926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514039819"/>
                    </a:ext>
                  </a:extLst>
                </a:gridCol>
                <a:gridCol w="274320">
                  <a:extLst>
                    <a:ext uri="{9D8B030D-6E8A-4147-A177-3AD203B41FA5}">
                      <a16:colId xmlns:a16="http://schemas.microsoft.com/office/drawing/2014/main" val="3563496748"/>
                    </a:ext>
                  </a:extLst>
                </a:gridCol>
                <a:gridCol w="2103120">
                  <a:extLst>
                    <a:ext uri="{9D8B030D-6E8A-4147-A177-3AD203B41FA5}">
                      <a16:colId xmlns:a16="http://schemas.microsoft.com/office/drawing/2014/main" val="959405633"/>
                    </a:ext>
                  </a:extLst>
                </a:gridCol>
                <a:gridCol w="274320">
                  <a:extLst>
                    <a:ext uri="{9D8B030D-6E8A-4147-A177-3AD203B41FA5}">
                      <a16:colId xmlns:a16="http://schemas.microsoft.com/office/drawing/2014/main" val="468673263"/>
                    </a:ext>
                  </a:extLst>
                </a:gridCol>
                <a:gridCol w="2103120">
                  <a:extLst>
                    <a:ext uri="{9D8B030D-6E8A-4147-A177-3AD203B41FA5}">
                      <a16:colId xmlns:a16="http://schemas.microsoft.com/office/drawing/2014/main" val="499667297"/>
                    </a:ext>
                  </a:extLst>
                </a:gridCol>
                <a:gridCol w="274320">
                  <a:extLst>
                    <a:ext uri="{9D8B030D-6E8A-4147-A177-3AD203B41FA5}">
                      <a16:colId xmlns:a16="http://schemas.microsoft.com/office/drawing/2014/main" val="2065796965"/>
                    </a:ext>
                  </a:extLst>
                </a:gridCol>
                <a:gridCol w="2103120">
                  <a:extLst>
                    <a:ext uri="{9D8B030D-6E8A-4147-A177-3AD203B41FA5}">
                      <a16:colId xmlns:a16="http://schemas.microsoft.com/office/drawing/2014/main" val="3178485442"/>
                    </a:ext>
                  </a:extLst>
                </a:gridCol>
                <a:gridCol w="274320">
                  <a:extLst>
                    <a:ext uri="{9D8B030D-6E8A-4147-A177-3AD203B41FA5}">
                      <a16:colId xmlns:a16="http://schemas.microsoft.com/office/drawing/2014/main" val="3063632724"/>
                    </a:ext>
                  </a:extLst>
                </a:gridCol>
                <a:gridCol w="2057400">
                  <a:extLst>
                    <a:ext uri="{9D8B030D-6E8A-4147-A177-3AD203B41FA5}">
                      <a16:colId xmlns:a16="http://schemas.microsoft.com/office/drawing/2014/main" val="412413472"/>
                    </a:ext>
                  </a:extLst>
                </a:gridCol>
              </a:tblGrid>
              <a:tr h="426447">
                <a:tc>
                  <a:txBody>
                    <a:bodyPr/>
                    <a:lstStyle/>
                    <a:p>
                      <a:pPr algn="ctr">
                        <a:lnSpc>
                          <a:spcPct val="90000"/>
                        </a:lnSpc>
                        <a:spcBef>
                          <a:spcPts val="1800"/>
                        </a:spcBef>
                      </a:pPr>
                      <a:r>
                        <a:rPr lang="en-US" sz="1800" dirty="0">
                          <a:solidFill>
                            <a:schemeClr val="tx1"/>
                          </a:solidFill>
                        </a:rPr>
                        <a:t>Serve</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r>
                        <a:rPr lang="en-US" sz="1800" dirty="0">
                          <a:solidFill>
                            <a:schemeClr val="tx1"/>
                          </a:solidFill>
                        </a:rPr>
                        <a:t>Inclusion</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r>
                        <a:rPr lang="en-US" sz="1800" dirty="0">
                          <a:solidFill>
                            <a:schemeClr val="tx1"/>
                          </a:solidFill>
                        </a:rPr>
                        <a:t>Integrity</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spcBef>
                          <a:spcPts val="1800"/>
                        </a:spcBef>
                      </a:pPr>
                      <a:endParaRPr lang="en-US" sz="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800"/>
                        </a:spcBef>
                        <a:spcAft>
                          <a:spcPts val="0"/>
                        </a:spcAft>
                        <a:buClrTx/>
                        <a:buSzTx/>
                        <a:buFontTx/>
                        <a:buNone/>
                        <a:tabLst/>
                        <a:defRPr/>
                      </a:pPr>
                      <a:r>
                        <a:rPr lang="en-US" sz="1800" dirty="0">
                          <a:solidFill>
                            <a:schemeClr val="tx1"/>
                          </a:solidFill>
                        </a:rPr>
                        <a:t>Family</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800"/>
                        </a:spcBef>
                        <a:spcAft>
                          <a:spcPts val="0"/>
                        </a:spcAft>
                        <a:buClrTx/>
                        <a:buSzTx/>
                        <a:buFontTx/>
                        <a:buNone/>
                        <a:tabLst/>
                        <a:defRPr/>
                      </a:pPr>
                      <a:r>
                        <a:rPr lang="en-US" sz="1800" dirty="0">
                          <a:solidFill>
                            <a:schemeClr val="tx1"/>
                          </a:solidFill>
                        </a:rPr>
                        <a:t>Community</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881929"/>
                  </a:ext>
                </a:extLst>
              </a:tr>
              <a:tr h="869754">
                <a:tc>
                  <a:txBody>
                    <a:bodyPr/>
                    <a:lstStyle/>
                    <a:p>
                      <a:pPr marL="0" indent="0" algn="ctr">
                        <a:lnSpc>
                          <a:spcPct val="90000"/>
                        </a:lnSpc>
                        <a:spcBef>
                          <a:spcPts val="1800"/>
                        </a:spcBef>
                        <a:buClr>
                          <a:schemeClr val="accent2"/>
                        </a:buClr>
                        <a:buSzPct val="105000"/>
                        <a:buFontTx/>
                        <a:buNone/>
                      </a:pPr>
                      <a:r>
                        <a:rPr lang="en-US" sz="1300" dirty="0">
                          <a:solidFill>
                            <a:schemeClr val="tx1"/>
                          </a:solidFill>
                        </a:rPr>
                        <a:t>We put our customers and our people first. </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Arial" panose="020B0604020202020204" pitchFamily="34" charset="0"/>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0000"/>
                        </a:lnSpc>
                        <a:spcBef>
                          <a:spcPts val="1800"/>
                        </a:spcBef>
                        <a:buClr>
                          <a:schemeClr val="accent2"/>
                        </a:buClr>
                        <a:buSzPct val="105000"/>
                        <a:buFont typeface="Symbol" panose="05050102010706020507" pitchFamily="18" charset="2"/>
                        <a:buNone/>
                      </a:pPr>
                      <a:r>
                        <a:rPr lang="en-US" sz="1300" kern="1200" dirty="0">
                          <a:solidFill>
                            <a:schemeClr val="tx1"/>
                          </a:solidFill>
                          <a:latin typeface="+mn-lt"/>
                          <a:ea typeface="+mn-ea"/>
                          <a:cs typeface="+mn-cs"/>
                        </a:rPr>
                        <a:t>We open our doors to everyone.</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Arial" panose="020B0604020202020204" pitchFamily="34" charset="0"/>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0000"/>
                        </a:lnSpc>
                        <a:spcBef>
                          <a:spcPts val="1800"/>
                        </a:spcBef>
                        <a:buClr>
                          <a:schemeClr val="accent2"/>
                        </a:buClr>
                        <a:buSzPct val="105000"/>
                        <a:buFontTx/>
                        <a:buNone/>
                      </a:pPr>
                      <a:r>
                        <a:rPr lang="en-US" sz="1300" kern="1200" dirty="0">
                          <a:solidFill>
                            <a:schemeClr val="tx1"/>
                          </a:solidFill>
                          <a:latin typeface="+mn-lt"/>
                          <a:ea typeface="+mn-ea"/>
                          <a:cs typeface="+mn-cs"/>
                        </a:rPr>
                        <a:t>We do the right thing, every time, no matter who is or isn’t watching.</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0000"/>
                        </a:lnSpc>
                        <a:spcBef>
                          <a:spcPts val="1800"/>
                        </a:spcBef>
                        <a:buClr>
                          <a:schemeClr val="accent2"/>
                        </a:buClr>
                        <a:buSzPct val="105000"/>
                        <a:buFont typeface="Symbol" panose="05050102010706020507" pitchFamily="18" charset="2"/>
                        <a:buNone/>
                      </a:pPr>
                      <a:r>
                        <a:rPr lang="en-US" sz="1300" kern="1200" dirty="0">
                          <a:solidFill>
                            <a:schemeClr val="tx1"/>
                          </a:solidFill>
                          <a:latin typeface="+mn-lt"/>
                          <a:ea typeface="+mn-ea"/>
                          <a:cs typeface="+mn-cs"/>
                        </a:rPr>
                        <a:t>We work better together. </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0000"/>
                        </a:lnSpc>
                        <a:spcBef>
                          <a:spcPts val="1800"/>
                        </a:spcBef>
                        <a:buClr>
                          <a:schemeClr val="accent2"/>
                        </a:buClr>
                        <a:buSzPct val="105000"/>
                        <a:buFont typeface="Symbol" panose="05050102010706020507" pitchFamily="18" charset="2"/>
                        <a:buNone/>
                      </a:pPr>
                      <a:r>
                        <a:rPr lang="en-US" sz="1300" kern="1200" dirty="0">
                          <a:solidFill>
                            <a:schemeClr val="tx1"/>
                          </a:solidFill>
                          <a:latin typeface="+mn-lt"/>
                          <a:ea typeface="+mn-ea"/>
                          <a:cs typeface="+mn-cs"/>
                        </a:rPr>
                        <a:t>We add value to our communities.</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24622"/>
                  </a:ext>
                </a:extLst>
              </a:tr>
            </a:tbl>
          </a:graphicData>
        </a:graphic>
      </p:graphicFrame>
      <p:pic>
        <p:nvPicPr>
          <p:cNvPr id="3" name="Picture 2" descr="A group of people under a roof&#10;&#10;Description automatically generated">
            <a:extLst>
              <a:ext uri="{FF2B5EF4-FFF2-40B4-BE49-F238E27FC236}">
                <a16:creationId xmlns:a16="http://schemas.microsoft.com/office/drawing/2014/main" id="{341258EE-2E61-1CC5-F556-E80F8CE0C16D}"/>
              </a:ext>
            </a:extLst>
          </p:cNvPr>
          <p:cNvPicPr>
            <a:picLocks noChangeAspect="1"/>
          </p:cNvPicPr>
          <p:nvPr/>
        </p:nvPicPr>
        <p:blipFill>
          <a:blip r:embed="rId4"/>
          <a:stretch>
            <a:fillRect/>
          </a:stretch>
        </p:blipFill>
        <p:spPr>
          <a:xfrm>
            <a:off x="9906000" y="2525481"/>
            <a:ext cx="1849684" cy="1550586"/>
          </a:xfrm>
          <a:prstGeom prst="rect">
            <a:avLst/>
          </a:prstGeom>
        </p:spPr>
      </p:pic>
      <p:pic>
        <p:nvPicPr>
          <p:cNvPr id="10" name="Picture 9" descr="A colorful stool with four legs&#10;&#10;Description automatically generated">
            <a:extLst>
              <a:ext uri="{FF2B5EF4-FFF2-40B4-BE49-F238E27FC236}">
                <a16:creationId xmlns:a16="http://schemas.microsoft.com/office/drawing/2014/main" id="{4D7985F9-972D-9EDC-4685-E76FC48191C6}"/>
              </a:ext>
            </a:extLst>
          </p:cNvPr>
          <p:cNvPicPr>
            <a:picLocks noChangeAspect="1"/>
          </p:cNvPicPr>
          <p:nvPr/>
        </p:nvPicPr>
        <p:blipFill>
          <a:blip r:embed="rId5"/>
          <a:stretch>
            <a:fillRect/>
          </a:stretch>
        </p:blipFill>
        <p:spPr>
          <a:xfrm>
            <a:off x="7602454" y="2525481"/>
            <a:ext cx="1849684" cy="1550586"/>
          </a:xfrm>
          <a:prstGeom prst="rect">
            <a:avLst/>
          </a:prstGeom>
        </p:spPr>
      </p:pic>
      <p:pic>
        <p:nvPicPr>
          <p:cNvPr id="14" name="Picture 13" descr="A group of people with different colored faces&#10;&#10;Description automatically generated">
            <a:extLst>
              <a:ext uri="{FF2B5EF4-FFF2-40B4-BE49-F238E27FC236}">
                <a16:creationId xmlns:a16="http://schemas.microsoft.com/office/drawing/2014/main" id="{32759E72-C5E4-F8D6-7586-0DBAF3DE2F84}"/>
              </a:ext>
            </a:extLst>
          </p:cNvPr>
          <p:cNvPicPr>
            <a:picLocks noChangeAspect="1"/>
          </p:cNvPicPr>
          <p:nvPr/>
        </p:nvPicPr>
        <p:blipFill>
          <a:blip r:embed="rId6"/>
          <a:stretch>
            <a:fillRect/>
          </a:stretch>
        </p:blipFill>
        <p:spPr>
          <a:xfrm>
            <a:off x="2838400" y="2597551"/>
            <a:ext cx="1849684" cy="1550586"/>
          </a:xfrm>
          <a:prstGeom prst="rect">
            <a:avLst/>
          </a:prstGeom>
        </p:spPr>
      </p:pic>
      <p:pic>
        <p:nvPicPr>
          <p:cNvPr id="16" name="Picture 15" descr="A yellow compass with a red triangle in center&#10;&#10;Description automatically generated">
            <a:extLst>
              <a:ext uri="{FF2B5EF4-FFF2-40B4-BE49-F238E27FC236}">
                <a16:creationId xmlns:a16="http://schemas.microsoft.com/office/drawing/2014/main" id="{B2C52D0E-C07E-A113-0A8A-70CA70D136F4}"/>
              </a:ext>
            </a:extLst>
          </p:cNvPr>
          <p:cNvPicPr>
            <a:picLocks noChangeAspect="1"/>
          </p:cNvPicPr>
          <p:nvPr/>
        </p:nvPicPr>
        <p:blipFill>
          <a:blip r:embed="rId7"/>
          <a:stretch>
            <a:fillRect/>
          </a:stretch>
        </p:blipFill>
        <p:spPr>
          <a:xfrm>
            <a:off x="5268188" y="2526121"/>
            <a:ext cx="1713917" cy="1436773"/>
          </a:xfrm>
          <a:prstGeom prst="rect">
            <a:avLst/>
          </a:prstGeom>
        </p:spPr>
      </p:pic>
      <p:pic>
        <p:nvPicPr>
          <p:cNvPr id="18" name="Picture 17" descr="A yellow logo on a black background&#10;&#10;Description automatically generated">
            <a:extLst>
              <a:ext uri="{FF2B5EF4-FFF2-40B4-BE49-F238E27FC236}">
                <a16:creationId xmlns:a16="http://schemas.microsoft.com/office/drawing/2014/main" id="{C22267E6-759E-9041-AF3A-FE42F85C713A}"/>
              </a:ext>
            </a:extLst>
          </p:cNvPr>
          <p:cNvPicPr>
            <a:picLocks noChangeAspect="1"/>
          </p:cNvPicPr>
          <p:nvPr/>
        </p:nvPicPr>
        <p:blipFill>
          <a:blip r:embed="rId8"/>
          <a:stretch>
            <a:fillRect/>
          </a:stretch>
        </p:blipFill>
        <p:spPr>
          <a:xfrm>
            <a:off x="4677993" y="70616"/>
            <a:ext cx="2894306" cy="2426290"/>
          </a:xfrm>
          <a:prstGeom prst="rect">
            <a:avLst/>
          </a:prstGeom>
        </p:spPr>
      </p:pic>
      <p:pic>
        <p:nvPicPr>
          <p:cNvPr id="20" name="Picture 19" descr="A pair of hands making a heart shape&#10;&#10;Description automatically generated">
            <a:extLst>
              <a:ext uri="{FF2B5EF4-FFF2-40B4-BE49-F238E27FC236}">
                <a16:creationId xmlns:a16="http://schemas.microsoft.com/office/drawing/2014/main" id="{809C8831-A236-64A8-1A82-174A7DD118D9}"/>
              </a:ext>
            </a:extLst>
          </p:cNvPr>
          <p:cNvPicPr>
            <a:picLocks noChangeAspect="1"/>
          </p:cNvPicPr>
          <p:nvPr/>
        </p:nvPicPr>
        <p:blipFill>
          <a:blip r:embed="rId9"/>
          <a:stretch>
            <a:fillRect/>
          </a:stretch>
        </p:blipFill>
        <p:spPr>
          <a:xfrm>
            <a:off x="544379" y="2654458"/>
            <a:ext cx="1713917" cy="1436773"/>
          </a:xfrm>
          <a:prstGeom prst="rect">
            <a:avLst/>
          </a:prstGeom>
        </p:spPr>
      </p:pic>
    </p:spTree>
    <p:custDataLst>
      <p:tags r:id="rId1"/>
    </p:custDataLst>
    <p:extLst>
      <p:ext uri="{BB962C8B-B14F-4D97-AF65-F5344CB8AC3E}">
        <p14:creationId xmlns:p14="http://schemas.microsoft.com/office/powerpoint/2010/main" val="149034720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ctrTitle"/>
          </p:nvPr>
        </p:nvSpPr>
        <p:spPr>
          <a:xfrm>
            <a:off x="335280" y="1600200"/>
            <a:ext cx="7498080" cy="3657600"/>
          </a:xfrm>
        </p:spPr>
        <p:txBody>
          <a:bodyPr/>
          <a:lstStyle/>
          <a:p>
            <a:r>
              <a:rPr lang="en-US" dirty="0"/>
              <a:t>Employee Experience</a:t>
            </a:r>
          </a:p>
        </p:txBody>
      </p:sp>
    </p:spTree>
    <p:custDataLst>
      <p:tags r:id="rId1"/>
    </p:custDataLst>
    <p:extLst>
      <p:ext uri="{BB962C8B-B14F-4D97-AF65-F5344CB8AC3E}">
        <p14:creationId xmlns:p14="http://schemas.microsoft.com/office/powerpoint/2010/main" val="255120702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6"/>
          <p:cNvSpPr txBox="1">
            <a:spLocks noGrp="1"/>
          </p:cNvSpPr>
          <p:nvPr>
            <p:ph type="title"/>
          </p:nvPr>
        </p:nvSpPr>
        <p:spPr>
          <a:xfrm>
            <a:off x="152400" y="434312"/>
            <a:ext cx="11658600" cy="763600"/>
          </a:xfrm>
          <a:prstGeom prst="rect">
            <a:avLst/>
          </a:prstGeom>
          <a:ln>
            <a:noFill/>
          </a:ln>
        </p:spPr>
        <p:txBody>
          <a:bodyPr spcFirstLastPara="1" vert="horz" wrap="square" lIns="121900" tIns="121900" rIns="121900" bIns="121900" rtlCol="0" anchor="t" anchorCtr="0">
            <a:noAutofit/>
          </a:bodyPr>
          <a:lstStyle/>
          <a:p>
            <a:r>
              <a:rPr lang="en" sz="3200" dirty="0">
                <a:latin typeface="Speedee" panose="020B0603030502020204" pitchFamily="34" charset="0"/>
              </a:rPr>
              <a:t>If you’re looking for more information abo</a:t>
            </a:r>
            <a:r>
              <a:rPr lang="en-US" sz="3200" dirty="0" err="1">
                <a:latin typeface="Speedee" panose="020B0603030502020204" pitchFamily="34" charset="0"/>
              </a:rPr>
              <a:t>ut</a:t>
            </a:r>
            <a:r>
              <a:rPr lang="en" sz="3200" dirty="0">
                <a:latin typeface="Speedee" panose="020B0603030502020204" pitchFamily="34" charset="0"/>
              </a:rPr>
              <a:t> our company…</a:t>
            </a:r>
            <a:endParaRPr sz="3200" b="1" dirty="0">
              <a:latin typeface="Speedee" panose="020B0603030502020204" pitchFamily="34" charset="0"/>
            </a:endParaRPr>
          </a:p>
        </p:txBody>
      </p:sp>
      <p:sp>
        <p:nvSpPr>
          <p:cNvPr id="709" name="Google Shape;709;p56"/>
          <p:cNvSpPr txBox="1">
            <a:spLocks noGrp="1"/>
          </p:cNvSpPr>
          <p:nvPr>
            <p:ph type="subTitle" idx="1"/>
          </p:nvPr>
        </p:nvSpPr>
        <p:spPr>
          <a:xfrm flipH="1">
            <a:off x="6320036" y="1641786"/>
            <a:ext cx="5029321" cy="1678400"/>
          </a:xfrm>
          <a:prstGeom prst="rect">
            <a:avLst/>
          </a:prstGeom>
        </p:spPr>
        <p:txBody>
          <a:bodyPr spcFirstLastPara="1" vert="horz" wrap="square" lIns="121900" tIns="121900" rIns="121900" bIns="121900" rtlCol="0" anchor="t" anchorCtr="0">
            <a:noAutofit/>
          </a:bodyPr>
          <a:lstStyle/>
          <a:p>
            <a:pPr marL="0" indent="0">
              <a:spcAft>
                <a:spcPts val="2133"/>
              </a:spcAft>
            </a:pPr>
            <a:r>
              <a:rPr lang="en" dirty="0">
                <a:latin typeface="Speedee" panose="020B0603030502020204" pitchFamily="34" charset="0"/>
              </a:rPr>
              <a:t>Our Employee Portal is the best place to find all the information you need! </a:t>
            </a:r>
          </a:p>
          <a:p>
            <a:pPr marL="0" indent="0">
              <a:spcAft>
                <a:spcPts val="2133"/>
              </a:spcAft>
            </a:pPr>
            <a:r>
              <a:rPr lang="en" b="1" dirty="0">
                <a:latin typeface="Speedee" panose="020B0603030502020204" pitchFamily="34" charset="0"/>
              </a:rPr>
              <a:t> Bookmark our website:</a:t>
            </a:r>
          </a:p>
          <a:p>
            <a:pPr marL="0" indent="0">
              <a:spcAft>
                <a:spcPts val="2133"/>
              </a:spcAft>
            </a:pPr>
            <a:r>
              <a:rPr lang="en" b="1" dirty="0">
                <a:latin typeface="Speedee" panose="020B0603030502020204" pitchFamily="34" charset="0"/>
                <a:hlinkClick r:id="rId3"/>
              </a:rPr>
              <a:t>http://</a:t>
            </a:r>
            <a:r>
              <a:rPr lang="en" b="1" dirty="0" err="1">
                <a:latin typeface="Speedee" panose="020B0603030502020204" pitchFamily="34" charset="0"/>
                <a:hlinkClick r:id="rId3"/>
              </a:rPr>
              <a:t>muellermcd.com</a:t>
            </a:r>
            <a:r>
              <a:rPr lang="en" b="1" dirty="0">
                <a:latin typeface="Speedee" panose="020B0603030502020204" pitchFamily="34" charset="0"/>
                <a:hlinkClick r:id="rId3"/>
              </a:rPr>
              <a:t>/employees</a:t>
            </a:r>
            <a:endParaRPr b="1" dirty="0">
              <a:latin typeface="Speedee" panose="020B0603030502020204" pitchFamily="34" charset="0"/>
            </a:endParaRPr>
          </a:p>
        </p:txBody>
      </p:sp>
      <p:grpSp>
        <p:nvGrpSpPr>
          <p:cNvPr id="710" name="Google Shape;710;p56"/>
          <p:cNvGrpSpPr/>
          <p:nvPr/>
        </p:nvGrpSpPr>
        <p:grpSpPr>
          <a:xfrm>
            <a:off x="685800" y="1588416"/>
            <a:ext cx="5238999" cy="4162055"/>
            <a:chOff x="4572596" y="1126750"/>
            <a:chExt cx="3571200" cy="2711762"/>
          </a:xfrm>
        </p:grpSpPr>
        <p:sp>
          <p:nvSpPr>
            <p:cNvPr id="711" name="Google Shape;711;p56"/>
            <p:cNvSpPr/>
            <p:nvPr/>
          </p:nvSpPr>
          <p:spPr>
            <a:xfrm>
              <a:off x="5787221" y="3077438"/>
              <a:ext cx="1141800" cy="708900"/>
            </a:xfrm>
            <a:prstGeom prst="trapezoid">
              <a:avLst>
                <a:gd name="adj" fmla="val 76133"/>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2" name="Google Shape;712;p56"/>
            <p:cNvSpPr/>
            <p:nvPr/>
          </p:nvSpPr>
          <p:spPr>
            <a:xfrm>
              <a:off x="4572596" y="1126750"/>
              <a:ext cx="3571200" cy="2262600"/>
            </a:xfrm>
            <a:prstGeom prst="roundRect">
              <a:avLst>
                <a:gd name="adj" fmla="val 5690"/>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3" name="Google Shape;713;p56"/>
            <p:cNvSpPr/>
            <p:nvPr/>
          </p:nvSpPr>
          <p:spPr>
            <a:xfrm>
              <a:off x="5713496" y="3715812"/>
              <a:ext cx="1289400" cy="122700"/>
            </a:xfrm>
            <a:prstGeom prst="roundRect">
              <a:avLst>
                <a:gd name="adj" fmla="val 50000"/>
              </a:avLst>
            </a:prstGeom>
            <a:solidFill>
              <a:schemeClr val="dk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4" name="Rectangle 3">
            <a:extLst>
              <a:ext uri="{FF2B5EF4-FFF2-40B4-BE49-F238E27FC236}">
                <a16:creationId xmlns:a16="http://schemas.microsoft.com/office/drawing/2014/main" id="{AF1A54DD-6A66-ABB4-9BD2-9670914C6829}"/>
              </a:ext>
            </a:extLst>
          </p:cNvPr>
          <p:cNvSpPr/>
          <p:nvPr/>
        </p:nvSpPr>
        <p:spPr>
          <a:xfrm>
            <a:off x="-3166533" y="5898755"/>
            <a:ext cx="9262533" cy="52493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pic>
        <p:nvPicPr>
          <p:cNvPr id="7" name="Picture 6" descr="A screenshot of a website&#10;&#10;Description automatically generated">
            <a:extLst>
              <a:ext uri="{FF2B5EF4-FFF2-40B4-BE49-F238E27FC236}">
                <a16:creationId xmlns:a16="http://schemas.microsoft.com/office/drawing/2014/main" id="{08595633-C851-955B-881F-B319722C0EB7}"/>
              </a:ext>
            </a:extLst>
          </p:cNvPr>
          <p:cNvPicPr>
            <a:picLocks noChangeAspect="1"/>
          </p:cNvPicPr>
          <p:nvPr/>
        </p:nvPicPr>
        <p:blipFill>
          <a:blip r:embed="rId4"/>
          <a:stretch>
            <a:fillRect/>
          </a:stretch>
        </p:blipFill>
        <p:spPr>
          <a:xfrm>
            <a:off x="981064" y="1819210"/>
            <a:ext cx="4648250" cy="3057590"/>
          </a:xfrm>
          <a:prstGeom prst="rect">
            <a:avLst/>
          </a:prstGeom>
        </p:spPr>
      </p:pic>
    </p:spTree>
    <p:extLst>
      <p:ext uri="{BB962C8B-B14F-4D97-AF65-F5344CB8AC3E}">
        <p14:creationId xmlns:p14="http://schemas.microsoft.com/office/powerpoint/2010/main" val="366037396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site&#10;&#10;Description automatically generated">
            <a:extLst>
              <a:ext uri="{FF2B5EF4-FFF2-40B4-BE49-F238E27FC236}">
                <a16:creationId xmlns:a16="http://schemas.microsoft.com/office/drawing/2014/main" id="{8BBECD37-229F-5DF0-F34F-C7A68BFEEBB7}"/>
              </a:ext>
            </a:extLst>
          </p:cNvPr>
          <p:cNvPicPr>
            <a:picLocks noChangeAspect="1"/>
          </p:cNvPicPr>
          <p:nvPr/>
        </p:nvPicPr>
        <p:blipFill>
          <a:blip r:embed="rId2"/>
          <a:stretch>
            <a:fillRect/>
          </a:stretch>
        </p:blipFill>
        <p:spPr>
          <a:xfrm>
            <a:off x="417683" y="1788801"/>
            <a:ext cx="11356634" cy="4089848"/>
          </a:xfrm>
          <a:prstGeom prst="rect">
            <a:avLst/>
          </a:prstGeom>
        </p:spPr>
      </p:pic>
      <p:sp>
        <p:nvSpPr>
          <p:cNvPr id="7" name="Google Shape;708;p56">
            <a:extLst>
              <a:ext uri="{FF2B5EF4-FFF2-40B4-BE49-F238E27FC236}">
                <a16:creationId xmlns:a16="http://schemas.microsoft.com/office/drawing/2014/main" id="{0FEE9B23-5683-C28F-CED2-6481BADCC987}"/>
              </a:ext>
            </a:extLst>
          </p:cNvPr>
          <p:cNvSpPr txBox="1">
            <a:spLocks noGrp="1"/>
          </p:cNvSpPr>
          <p:nvPr>
            <p:ph type="title"/>
          </p:nvPr>
        </p:nvSpPr>
        <p:spPr>
          <a:xfrm>
            <a:off x="1143000" y="1036364"/>
            <a:ext cx="10272000" cy="763600"/>
          </a:xfrm>
          <a:prstGeom prst="rect">
            <a:avLst/>
          </a:prstGeom>
          <a:ln>
            <a:noFill/>
          </a:ln>
        </p:spPr>
        <p:txBody>
          <a:bodyPr spcFirstLastPara="1" vert="horz" wrap="square" lIns="121900" tIns="121900" rIns="121900" bIns="121900" rtlCol="0" anchor="t" anchorCtr="0">
            <a:noAutofit/>
          </a:bodyPr>
          <a:lstStyle/>
          <a:p>
            <a:pPr algn="ctr"/>
            <a:r>
              <a:rPr lang="en-US" sz="3200" dirty="0">
                <a:latin typeface="Speedee" panose="020B0603030502020204" pitchFamily="34" charset="0"/>
              </a:rPr>
              <a:t>Navigate by clicking </a:t>
            </a:r>
            <a:r>
              <a:rPr lang="en-US" sz="3200" dirty="0">
                <a:solidFill>
                  <a:schemeClr val="accent2"/>
                </a:solidFill>
                <a:latin typeface="Speedee" panose="020B0603030502020204" pitchFamily="34" charset="0"/>
              </a:rPr>
              <a:t>More</a:t>
            </a:r>
            <a:r>
              <a:rPr lang="en-US" sz="3200" dirty="0">
                <a:latin typeface="Speedee" panose="020B0603030502020204" pitchFamily="34" charset="0"/>
              </a:rPr>
              <a:t> &gt; </a:t>
            </a:r>
            <a:r>
              <a:rPr lang="en-US" sz="3200" dirty="0">
                <a:solidFill>
                  <a:schemeClr val="accent1"/>
                </a:solidFill>
                <a:latin typeface="Speedee" panose="020B0603030502020204" pitchFamily="34" charset="0"/>
              </a:rPr>
              <a:t>Employee Resources </a:t>
            </a:r>
            <a:endParaRPr sz="3200" b="1" dirty="0">
              <a:solidFill>
                <a:schemeClr val="accent1"/>
              </a:solidFill>
              <a:latin typeface="Speedee" panose="020B0603030502020204" pitchFamily="34" charset="0"/>
            </a:endParaRPr>
          </a:p>
        </p:txBody>
      </p:sp>
    </p:spTree>
    <p:extLst>
      <p:ext uri="{BB962C8B-B14F-4D97-AF65-F5344CB8AC3E}">
        <p14:creationId xmlns:p14="http://schemas.microsoft.com/office/powerpoint/2010/main" val="211724761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B5D3C587-A4BE-DA40-92AC-6F9892A20F35}"/>
              </a:ext>
            </a:extLst>
          </p:cNvPr>
          <p:cNvPicPr>
            <a:picLocks noChangeAspect="1"/>
          </p:cNvPicPr>
          <p:nvPr/>
        </p:nvPicPr>
        <p:blipFill>
          <a:blip r:embed="rId2"/>
          <a:stretch>
            <a:fillRect/>
          </a:stretch>
        </p:blipFill>
        <p:spPr>
          <a:xfrm>
            <a:off x="1163380" y="182840"/>
            <a:ext cx="9865240" cy="6492319"/>
          </a:xfrm>
          <a:prstGeom prst="rect">
            <a:avLst/>
          </a:prstGeom>
        </p:spPr>
      </p:pic>
    </p:spTree>
    <p:extLst>
      <p:ext uri="{BB962C8B-B14F-4D97-AF65-F5344CB8AC3E}">
        <p14:creationId xmlns:p14="http://schemas.microsoft.com/office/powerpoint/2010/main" val="383055764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A6AC-565B-A733-A112-817ADE8C1DC4}"/>
              </a:ext>
            </a:extLst>
          </p:cNvPr>
          <p:cNvSpPr>
            <a:spLocks noGrp="1"/>
          </p:cNvSpPr>
          <p:nvPr>
            <p:ph type="title"/>
          </p:nvPr>
        </p:nvSpPr>
        <p:spPr>
          <a:xfrm>
            <a:off x="334962" y="141234"/>
            <a:ext cx="11522075" cy="640080"/>
          </a:xfrm>
        </p:spPr>
        <p:txBody>
          <a:bodyPr/>
          <a:lstStyle/>
          <a:p>
            <a:r>
              <a:rPr lang="en-US" dirty="0"/>
              <a:t>Your Employee Account </a:t>
            </a:r>
          </a:p>
        </p:txBody>
      </p:sp>
      <p:sp>
        <p:nvSpPr>
          <p:cNvPr id="5" name="Title 1">
            <a:extLst>
              <a:ext uri="{FF2B5EF4-FFF2-40B4-BE49-F238E27FC236}">
                <a16:creationId xmlns:a16="http://schemas.microsoft.com/office/drawing/2014/main" id="{F870B45B-B176-EAAD-3656-469F2EB0866B}"/>
              </a:ext>
            </a:extLst>
          </p:cNvPr>
          <p:cNvSpPr txBox="1">
            <a:spLocks/>
          </p:cNvSpPr>
          <p:nvPr/>
        </p:nvSpPr>
        <p:spPr>
          <a:xfrm>
            <a:off x="685800" y="990600"/>
            <a:ext cx="812007" cy="76200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r>
              <a:rPr lang="en-US" sz="4000" dirty="0"/>
              <a:t>1</a:t>
            </a:r>
          </a:p>
        </p:txBody>
      </p:sp>
      <p:sp>
        <p:nvSpPr>
          <p:cNvPr id="6" name="Title 1">
            <a:extLst>
              <a:ext uri="{FF2B5EF4-FFF2-40B4-BE49-F238E27FC236}">
                <a16:creationId xmlns:a16="http://schemas.microsoft.com/office/drawing/2014/main" id="{78DA3D94-8726-CFC5-EE91-49FB275BC7C6}"/>
              </a:ext>
            </a:extLst>
          </p:cNvPr>
          <p:cNvSpPr txBox="1">
            <a:spLocks/>
          </p:cNvSpPr>
          <p:nvPr/>
        </p:nvSpPr>
        <p:spPr>
          <a:xfrm>
            <a:off x="6553200" y="868681"/>
            <a:ext cx="403225" cy="76200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r>
              <a:rPr lang="en-US" sz="4000" dirty="0">
                <a:solidFill>
                  <a:schemeClr val="bg1"/>
                </a:solidFill>
              </a:rPr>
              <a:t>2</a:t>
            </a:r>
          </a:p>
        </p:txBody>
      </p:sp>
      <p:sp>
        <p:nvSpPr>
          <p:cNvPr id="8" name="Oval 7">
            <a:extLst>
              <a:ext uri="{FF2B5EF4-FFF2-40B4-BE49-F238E27FC236}">
                <a16:creationId xmlns:a16="http://schemas.microsoft.com/office/drawing/2014/main" id="{4140D598-7AEE-5CF8-F83D-FF1CF88345CB}"/>
              </a:ext>
            </a:extLst>
          </p:cNvPr>
          <p:cNvSpPr/>
          <p:nvPr/>
        </p:nvSpPr>
        <p:spPr>
          <a:xfrm>
            <a:off x="481410" y="971552"/>
            <a:ext cx="635112" cy="640080"/>
          </a:xfrm>
          <a:prstGeom prst="ellipse">
            <a:avLst/>
          </a:prstGeom>
          <a:noFill/>
          <a:ln/>
        </p:spPr>
        <p:style>
          <a:lnRef idx="2">
            <a:schemeClr val="accent1"/>
          </a:lnRef>
          <a:fillRef idx="1">
            <a:schemeClr val="lt1"/>
          </a:fillRef>
          <a:effectRef idx="0">
            <a:schemeClr val="accent1"/>
          </a:effectRef>
          <a:fontRef idx="minor">
            <a:schemeClr val="dk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9" name="Oval 8">
            <a:extLst>
              <a:ext uri="{FF2B5EF4-FFF2-40B4-BE49-F238E27FC236}">
                <a16:creationId xmlns:a16="http://schemas.microsoft.com/office/drawing/2014/main" id="{657CAAD2-A05B-3E11-9AB7-0109DE64CF0B}"/>
              </a:ext>
            </a:extLst>
          </p:cNvPr>
          <p:cNvSpPr/>
          <p:nvPr/>
        </p:nvSpPr>
        <p:spPr>
          <a:xfrm>
            <a:off x="6348809" y="868681"/>
            <a:ext cx="635112" cy="640080"/>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10" name="Title 1">
            <a:extLst>
              <a:ext uri="{FF2B5EF4-FFF2-40B4-BE49-F238E27FC236}">
                <a16:creationId xmlns:a16="http://schemas.microsoft.com/office/drawing/2014/main" id="{B8D6A298-A955-F799-F763-A5D11BE9C6F2}"/>
              </a:ext>
            </a:extLst>
          </p:cNvPr>
          <p:cNvSpPr txBox="1">
            <a:spLocks/>
          </p:cNvSpPr>
          <p:nvPr/>
        </p:nvSpPr>
        <p:spPr>
          <a:xfrm>
            <a:off x="1243414" y="971552"/>
            <a:ext cx="3607593"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r>
              <a:rPr lang="en-US" sz="3200" dirty="0">
                <a:solidFill>
                  <a:schemeClr val="accent2"/>
                </a:solidFill>
              </a:rPr>
              <a:t>Check your email!</a:t>
            </a:r>
          </a:p>
        </p:txBody>
      </p:sp>
      <p:sp>
        <p:nvSpPr>
          <p:cNvPr id="13" name="TextBox 12">
            <a:extLst>
              <a:ext uri="{FF2B5EF4-FFF2-40B4-BE49-F238E27FC236}">
                <a16:creationId xmlns:a16="http://schemas.microsoft.com/office/drawing/2014/main" id="{6163AEEE-A7A1-3616-C7C0-825696EAAB31}"/>
              </a:ext>
            </a:extLst>
          </p:cNvPr>
          <p:cNvSpPr txBox="1"/>
          <p:nvPr/>
        </p:nvSpPr>
        <p:spPr>
          <a:xfrm>
            <a:off x="558908" y="1714503"/>
            <a:ext cx="5114925" cy="2585323"/>
          </a:xfrm>
          <a:prstGeom prst="rect">
            <a:avLst/>
          </a:prstGeom>
          <a:noFill/>
          <a:ln w="25400">
            <a:noFill/>
          </a:ln>
        </p:spPr>
        <p:txBody>
          <a:bodyPr wrap="square">
            <a:spAutoFit/>
          </a:bodyPr>
          <a:lstStyle/>
          <a:p>
            <a:pPr algn="ctr"/>
            <a:r>
              <a:rPr lang="en-US" sz="1800" dirty="0">
                <a:effectLst/>
              </a:rPr>
              <a:t>You will receive </a:t>
            </a:r>
            <a:r>
              <a:rPr lang="en-US" sz="1800" b="1" dirty="0">
                <a:solidFill>
                  <a:schemeClr val="accent2"/>
                </a:solidFill>
                <a:effectLst/>
              </a:rPr>
              <a:t>two</a:t>
            </a:r>
            <a:r>
              <a:rPr lang="en-US" sz="1800" b="1" dirty="0">
                <a:effectLst/>
              </a:rPr>
              <a:t> </a:t>
            </a:r>
            <a:r>
              <a:rPr lang="en-US" sz="1800" dirty="0">
                <a:effectLst/>
              </a:rPr>
              <a:t>confirmation messages through the email (from: McDonald’s Account Management) and/or optional text phone number (from: +1 (989) 623-1955) to the contact information provided during onboarding. </a:t>
            </a:r>
          </a:p>
          <a:p>
            <a:pPr algn="ctr"/>
            <a:endParaRPr lang="en-US" dirty="0">
              <a:effectLst/>
            </a:endParaRPr>
          </a:p>
          <a:p>
            <a:pPr algn="ctr"/>
            <a:r>
              <a:rPr lang="en-US" sz="1800" dirty="0">
                <a:effectLst/>
              </a:rPr>
              <a:t>Save these for your first day of work as you will need them to log into the many systems available to crew</a:t>
            </a:r>
            <a:r>
              <a:rPr lang="en-US" dirty="0"/>
              <a:t>! </a:t>
            </a:r>
            <a:endParaRPr lang="en-US" dirty="0">
              <a:effectLst/>
            </a:endParaRPr>
          </a:p>
        </p:txBody>
      </p:sp>
      <p:pic>
        <p:nvPicPr>
          <p:cNvPr id="18" name="Picture 17" descr="A close up of a sign&#10;&#10;Description automatically generated">
            <a:extLst>
              <a:ext uri="{FF2B5EF4-FFF2-40B4-BE49-F238E27FC236}">
                <a16:creationId xmlns:a16="http://schemas.microsoft.com/office/drawing/2014/main" id="{32F9EA5C-EFAD-C9BB-1FF2-0CFA2FBE563A}"/>
              </a:ext>
            </a:extLst>
          </p:cNvPr>
          <p:cNvPicPr>
            <a:picLocks noChangeAspect="1"/>
          </p:cNvPicPr>
          <p:nvPr/>
        </p:nvPicPr>
        <p:blipFill>
          <a:blip r:embed="rId2"/>
          <a:stretch>
            <a:fillRect/>
          </a:stretch>
        </p:blipFill>
        <p:spPr>
          <a:xfrm>
            <a:off x="198647" y="4495848"/>
            <a:ext cx="5697126" cy="1055761"/>
          </a:xfrm>
          <a:prstGeom prst="rect">
            <a:avLst/>
          </a:prstGeom>
        </p:spPr>
      </p:pic>
      <p:sp>
        <p:nvSpPr>
          <p:cNvPr id="19" name="Title 1">
            <a:extLst>
              <a:ext uri="{FF2B5EF4-FFF2-40B4-BE49-F238E27FC236}">
                <a16:creationId xmlns:a16="http://schemas.microsoft.com/office/drawing/2014/main" id="{D88E9501-4FF6-011A-7ED9-3918D128254A}"/>
              </a:ext>
            </a:extLst>
          </p:cNvPr>
          <p:cNvSpPr txBox="1">
            <a:spLocks/>
          </p:cNvSpPr>
          <p:nvPr/>
        </p:nvSpPr>
        <p:spPr>
          <a:xfrm>
            <a:off x="7188312" y="927868"/>
            <a:ext cx="3607593"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r>
              <a:rPr lang="en-US" sz="3200" dirty="0">
                <a:solidFill>
                  <a:schemeClr val="accent2"/>
                </a:solidFill>
              </a:rPr>
              <a:t>Congratulations!</a:t>
            </a:r>
          </a:p>
        </p:txBody>
      </p:sp>
      <p:sp>
        <p:nvSpPr>
          <p:cNvPr id="20" name="TextBox 19">
            <a:extLst>
              <a:ext uri="{FF2B5EF4-FFF2-40B4-BE49-F238E27FC236}">
                <a16:creationId xmlns:a16="http://schemas.microsoft.com/office/drawing/2014/main" id="{2AB40148-4452-78CA-AE95-72E69FCE01A1}"/>
              </a:ext>
            </a:extLst>
          </p:cNvPr>
          <p:cNvSpPr txBox="1"/>
          <p:nvPr/>
        </p:nvSpPr>
        <p:spPr>
          <a:xfrm>
            <a:off x="6562898" y="1770005"/>
            <a:ext cx="5316703" cy="3693319"/>
          </a:xfrm>
          <a:prstGeom prst="rect">
            <a:avLst/>
          </a:prstGeom>
          <a:noFill/>
          <a:ln w="25400">
            <a:noFill/>
          </a:ln>
        </p:spPr>
        <p:txBody>
          <a:bodyPr wrap="square">
            <a:spAutoFit/>
          </a:bodyPr>
          <a:lstStyle/>
          <a:p>
            <a:pPr algn="ctr"/>
            <a:r>
              <a:rPr lang="en-US" sz="1800" dirty="0">
                <a:effectLst/>
              </a:rPr>
              <a:t>Bring your McDonald’s ID and password to your first day of work. You will need these to log into the many systems available to crew. </a:t>
            </a:r>
          </a:p>
          <a:p>
            <a:pPr algn="ctr"/>
            <a:endParaRPr lang="en-US" dirty="0">
              <a:effectLst/>
            </a:endParaRPr>
          </a:p>
          <a:p>
            <a:pPr algn="ctr"/>
            <a:r>
              <a:rPr lang="en-US" sz="1800" dirty="0">
                <a:effectLst/>
              </a:rPr>
              <a:t>Try logging into Global Account Manager </a:t>
            </a:r>
            <a:r>
              <a:rPr lang="en-US" sz="1800" b="1" dirty="0" err="1">
                <a:solidFill>
                  <a:schemeClr val="accent2"/>
                </a:solidFill>
                <a:effectLst/>
              </a:rPr>
              <a:t>account.mcd.com</a:t>
            </a:r>
            <a:r>
              <a:rPr lang="en-US" sz="1800" dirty="0">
                <a:effectLst/>
              </a:rPr>
              <a:t> </a:t>
            </a:r>
          </a:p>
          <a:p>
            <a:pPr algn="ctr"/>
            <a:r>
              <a:rPr lang="en-US" sz="1800" dirty="0">
                <a:effectLst/>
              </a:rPr>
              <a:t>to validate your account is in working order. </a:t>
            </a:r>
          </a:p>
          <a:p>
            <a:pPr algn="ctr"/>
            <a:endParaRPr lang="en-US" dirty="0">
              <a:effectLst/>
            </a:endParaRPr>
          </a:p>
          <a:p>
            <a:pPr algn="ctr"/>
            <a:r>
              <a:rPr lang="en-US" sz="1800" dirty="0">
                <a:effectLst/>
              </a:rPr>
              <a:t>Upon your first login, you will be asked to set a new password. </a:t>
            </a:r>
          </a:p>
          <a:p>
            <a:pPr algn="ctr"/>
            <a:endParaRPr lang="en-US" dirty="0"/>
          </a:p>
          <a:p>
            <a:pPr algn="ctr"/>
            <a:r>
              <a:rPr lang="en-US" sz="1800" dirty="0">
                <a:effectLst/>
              </a:rPr>
              <a:t>Contact your manager for questions. </a:t>
            </a:r>
            <a:endParaRPr lang="en-US" dirty="0">
              <a:effectLst/>
            </a:endParaRPr>
          </a:p>
          <a:p>
            <a:pPr algn="ctr"/>
            <a:endParaRPr lang="en-US" dirty="0">
              <a:effectLst/>
            </a:endParaRPr>
          </a:p>
        </p:txBody>
      </p:sp>
    </p:spTree>
    <p:extLst>
      <p:ext uri="{BB962C8B-B14F-4D97-AF65-F5344CB8AC3E}">
        <p14:creationId xmlns:p14="http://schemas.microsoft.com/office/powerpoint/2010/main" val="393888386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essage&#10;&#10;Description automatically generated">
            <a:extLst>
              <a:ext uri="{FF2B5EF4-FFF2-40B4-BE49-F238E27FC236}">
                <a16:creationId xmlns:a16="http://schemas.microsoft.com/office/drawing/2014/main" id="{CD8DA73D-C2AF-8E65-BCC2-87C60CDF89BF}"/>
              </a:ext>
            </a:extLst>
          </p:cNvPr>
          <p:cNvPicPr>
            <a:picLocks noChangeAspect="1"/>
          </p:cNvPicPr>
          <p:nvPr/>
        </p:nvPicPr>
        <p:blipFill>
          <a:blip r:embed="rId2"/>
          <a:stretch>
            <a:fillRect/>
          </a:stretch>
        </p:blipFill>
        <p:spPr>
          <a:xfrm>
            <a:off x="6149814" y="625101"/>
            <a:ext cx="6046668" cy="5607797"/>
          </a:xfrm>
          <a:prstGeom prst="rect">
            <a:avLst/>
          </a:prstGeom>
        </p:spPr>
      </p:pic>
      <p:pic>
        <p:nvPicPr>
          <p:cNvPr id="8" name="Picture 7" descr="A qr code with icons&#10;&#10;Description automatically generated">
            <a:extLst>
              <a:ext uri="{FF2B5EF4-FFF2-40B4-BE49-F238E27FC236}">
                <a16:creationId xmlns:a16="http://schemas.microsoft.com/office/drawing/2014/main" id="{E11EDAE4-7F64-18FA-C900-AD9EAED5AE35}"/>
              </a:ext>
            </a:extLst>
          </p:cNvPr>
          <p:cNvPicPr>
            <a:picLocks noChangeAspect="1"/>
          </p:cNvPicPr>
          <p:nvPr/>
        </p:nvPicPr>
        <p:blipFill rotWithShape="1">
          <a:blip r:embed="rId3"/>
          <a:srcRect t="6260"/>
          <a:stretch/>
        </p:blipFill>
        <p:spPr>
          <a:xfrm>
            <a:off x="533400" y="1219200"/>
            <a:ext cx="5301825" cy="4094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07815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1"/>
          <p:cNvSpPr>
            <a:spLocks noGrp="1"/>
          </p:cNvSpPr>
          <p:nvPr>
            <p:ph type="ctrTitle"/>
          </p:nvPr>
        </p:nvSpPr>
        <p:spPr>
          <a:xfrm>
            <a:off x="152083" y="0"/>
            <a:ext cx="3627437" cy="1752600"/>
          </a:xfrm>
        </p:spPr>
        <p:txBody>
          <a:bodyPr/>
          <a:lstStyle/>
          <a:p>
            <a:r>
              <a:rPr lang="en-US" dirty="0"/>
              <a:t>Elate App</a:t>
            </a:r>
          </a:p>
        </p:txBody>
      </p:sp>
      <p:cxnSp>
        <p:nvCxnSpPr>
          <p:cNvPr id="4" name="Decorative Line">
            <a:extLst>
              <a:ext uri="{FF2B5EF4-FFF2-40B4-BE49-F238E27FC236}">
                <a16:creationId xmlns:a16="http://schemas.microsoft.com/office/drawing/2014/main" id="{2A7C415A-A6D7-4BBF-8E5D-06A6F1DE2327}"/>
              </a:ext>
              <a:ext uri="{C183D7F6-B498-43B3-948B-1728B52AA6E4}">
                <adec:decorative xmlns:adec="http://schemas.microsoft.com/office/drawing/2017/decorative" val="1"/>
              </a:ext>
            </a:extLst>
          </p:cNvPr>
          <p:cNvCxnSpPr>
            <a:cxnSpLocks/>
          </p:cNvCxnSpPr>
          <p:nvPr/>
        </p:nvCxnSpPr>
        <p:spPr>
          <a:xfrm>
            <a:off x="457041" y="1143000"/>
            <a:ext cx="301752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automatically generated">
            <a:extLst>
              <a:ext uri="{FF2B5EF4-FFF2-40B4-BE49-F238E27FC236}">
                <a16:creationId xmlns:a16="http://schemas.microsoft.com/office/drawing/2014/main" id="{8B606F7B-EFD0-BB79-DF65-1D0A48031EC4}"/>
              </a:ext>
            </a:extLst>
          </p:cNvPr>
          <p:cNvPicPr>
            <a:picLocks noChangeAspect="1"/>
          </p:cNvPicPr>
          <p:nvPr/>
        </p:nvPicPr>
        <p:blipFill>
          <a:blip r:embed="rId4"/>
          <a:stretch>
            <a:fillRect/>
          </a:stretch>
        </p:blipFill>
        <p:spPr>
          <a:xfrm>
            <a:off x="6324600" y="457200"/>
            <a:ext cx="3811113" cy="43314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48D383C-298B-6584-C732-5F6BF7BF8828}"/>
              </a:ext>
            </a:extLst>
          </p:cNvPr>
          <p:cNvSpPr txBox="1"/>
          <p:nvPr/>
        </p:nvSpPr>
        <p:spPr>
          <a:xfrm>
            <a:off x="551615" y="1602938"/>
            <a:ext cx="5163386" cy="3416320"/>
          </a:xfrm>
          <a:prstGeom prst="rect">
            <a:avLst/>
          </a:prstGeom>
          <a:noFill/>
          <a:ln w="25400">
            <a:noFill/>
          </a:ln>
        </p:spPr>
        <p:txBody>
          <a:bodyPr wrap="square">
            <a:spAutoFit/>
          </a:bodyPr>
          <a:lstStyle/>
          <a:p>
            <a:pPr algn="ctr"/>
            <a:r>
              <a:rPr lang="en-US" sz="1800" dirty="0">
                <a:effectLst/>
              </a:rPr>
              <a:t>Check your schedule, request shift coverage, and earn coins for doing a great job!</a:t>
            </a:r>
          </a:p>
          <a:p>
            <a:pPr algn="ctr"/>
            <a:endParaRPr lang="en-US" dirty="0"/>
          </a:p>
          <a:p>
            <a:pPr algn="ctr"/>
            <a:r>
              <a:rPr lang="en-US" dirty="0"/>
              <a:t>Go to </a:t>
            </a:r>
            <a:r>
              <a:rPr lang="en-US" dirty="0">
                <a:hlinkClick r:id="rId5"/>
              </a:rPr>
              <a:t>www.getelate.com</a:t>
            </a:r>
            <a:r>
              <a:rPr lang="en-US" dirty="0"/>
              <a:t> to download the app (it’s hidden from the App Store)</a:t>
            </a:r>
          </a:p>
          <a:p>
            <a:pPr algn="ctr"/>
            <a:endParaRPr lang="en-US" dirty="0"/>
          </a:p>
          <a:p>
            <a:pPr algn="ctr"/>
            <a:r>
              <a:rPr lang="en-US" dirty="0"/>
              <a:t>Click “Create New Account”</a:t>
            </a:r>
          </a:p>
          <a:p>
            <a:pPr algn="ctr"/>
            <a:endParaRPr lang="en-US" dirty="0"/>
          </a:p>
          <a:p>
            <a:pPr algn="ctr"/>
            <a:r>
              <a:rPr lang="en-US" dirty="0"/>
              <a:t>Enter the email address associated with your Crew Account </a:t>
            </a:r>
          </a:p>
          <a:p>
            <a:pPr algn="ctr"/>
            <a:endParaRPr lang="en-US" dirty="0"/>
          </a:p>
          <a:p>
            <a:pPr algn="ctr"/>
            <a:endParaRPr lang="en-US" dirty="0"/>
          </a:p>
        </p:txBody>
      </p:sp>
      <p:pic>
        <p:nvPicPr>
          <p:cNvPr id="9" name="Picture 8" descr="A screenshot of a login screen&#10;&#10;Description automatically generated">
            <a:extLst>
              <a:ext uri="{FF2B5EF4-FFF2-40B4-BE49-F238E27FC236}">
                <a16:creationId xmlns:a16="http://schemas.microsoft.com/office/drawing/2014/main" id="{14A96A53-9B81-28C1-C54D-4B700AA72459}"/>
              </a:ext>
            </a:extLst>
          </p:cNvPr>
          <p:cNvPicPr>
            <a:picLocks noChangeAspect="1"/>
          </p:cNvPicPr>
          <p:nvPr/>
        </p:nvPicPr>
        <p:blipFill>
          <a:blip r:embed="rId6"/>
          <a:stretch>
            <a:fillRect/>
          </a:stretch>
        </p:blipFill>
        <p:spPr>
          <a:xfrm>
            <a:off x="8763000" y="907676"/>
            <a:ext cx="2463800" cy="53467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2124723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1"/>
          <p:cNvSpPr>
            <a:spLocks noGrp="1"/>
          </p:cNvSpPr>
          <p:nvPr>
            <p:ph type="ctrTitle"/>
          </p:nvPr>
        </p:nvSpPr>
        <p:spPr>
          <a:xfrm>
            <a:off x="152083" y="0"/>
            <a:ext cx="3627437" cy="1752600"/>
          </a:xfrm>
        </p:spPr>
        <p:txBody>
          <a:bodyPr/>
          <a:lstStyle/>
          <a:p>
            <a:r>
              <a:rPr lang="en-US" dirty="0"/>
              <a:t>Using Elate</a:t>
            </a:r>
          </a:p>
        </p:txBody>
      </p:sp>
      <p:cxnSp>
        <p:nvCxnSpPr>
          <p:cNvPr id="4" name="Decorative Line">
            <a:extLst>
              <a:ext uri="{FF2B5EF4-FFF2-40B4-BE49-F238E27FC236}">
                <a16:creationId xmlns:a16="http://schemas.microsoft.com/office/drawing/2014/main" id="{2A7C415A-A6D7-4BBF-8E5D-06A6F1DE2327}"/>
              </a:ext>
              <a:ext uri="{C183D7F6-B498-43B3-948B-1728B52AA6E4}">
                <adec:decorative xmlns:adec="http://schemas.microsoft.com/office/drawing/2017/decorative" val="1"/>
              </a:ext>
            </a:extLst>
          </p:cNvPr>
          <p:cNvCxnSpPr>
            <a:cxnSpLocks/>
          </p:cNvCxnSpPr>
          <p:nvPr/>
        </p:nvCxnSpPr>
        <p:spPr>
          <a:xfrm>
            <a:off x="457041" y="1143000"/>
            <a:ext cx="301752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descr="A screenshot of a phone&#10;&#10;Description automatically generated">
            <a:extLst>
              <a:ext uri="{FF2B5EF4-FFF2-40B4-BE49-F238E27FC236}">
                <a16:creationId xmlns:a16="http://schemas.microsoft.com/office/drawing/2014/main" id="{61860857-48B3-4C37-E1F5-A50408B743E8}"/>
              </a:ext>
            </a:extLst>
          </p:cNvPr>
          <p:cNvPicPr>
            <a:picLocks noChangeAspect="1"/>
          </p:cNvPicPr>
          <p:nvPr/>
        </p:nvPicPr>
        <p:blipFill>
          <a:blip r:embed="rId4"/>
          <a:stretch>
            <a:fillRect/>
          </a:stretch>
        </p:blipFill>
        <p:spPr>
          <a:xfrm>
            <a:off x="491713" y="1503924"/>
            <a:ext cx="3314700" cy="3850152"/>
          </a:xfrm>
          <a:prstGeom prst="rect">
            <a:avLst/>
          </a:prstGeom>
          <a:ln>
            <a:noFill/>
          </a:ln>
          <a:effectLst>
            <a:outerShdw blurRad="292100" dist="139700" dir="2700000" algn="tl" rotWithShape="0">
              <a:srgbClr val="333333">
                <a:alpha val="65000"/>
              </a:srgbClr>
            </a:outerShdw>
          </a:effectLst>
        </p:spPr>
      </p:pic>
      <p:pic>
        <p:nvPicPr>
          <p:cNvPr id="14" name="Picture 13" descr="A screenshot of a phone&#10;&#10;Description automatically generated">
            <a:extLst>
              <a:ext uri="{FF2B5EF4-FFF2-40B4-BE49-F238E27FC236}">
                <a16:creationId xmlns:a16="http://schemas.microsoft.com/office/drawing/2014/main" id="{45E6CB5A-A83B-16A0-4979-D8D5256650B4}"/>
              </a:ext>
            </a:extLst>
          </p:cNvPr>
          <p:cNvPicPr>
            <a:picLocks noChangeAspect="1"/>
          </p:cNvPicPr>
          <p:nvPr/>
        </p:nvPicPr>
        <p:blipFill rotWithShape="1">
          <a:blip r:embed="rId5"/>
          <a:srcRect t="20518"/>
          <a:stretch/>
        </p:blipFill>
        <p:spPr>
          <a:xfrm>
            <a:off x="8077200" y="578223"/>
            <a:ext cx="3314700" cy="570155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7752205-C4EE-B5EC-EAC6-4D38C6D56664}"/>
              </a:ext>
            </a:extLst>
          </p:cNvPr>
          <p:cNvSpPr txBox="1"/>
          <p:nvPr/>
        </p:nvSpPr>
        <p:spPr>
          <a:xfrm>
            <a:off x="4086114" y="1562099"/>
            <a:ext cx="3657599" cy="3416320"/>
          </a:xfrm>
          <a:prstGeom prst="rect">
            <a:avLst/>
          </a:prstGeom>
          <a:noFill/>
          <a:ln w="25400">
            <a:noFill/>
          </a:ln>
        </p:spPr>
        <p:txBody>
          <a:bodyPr wrap="square">
            <a:spAutoFit/>
          </a:bodyPr>
          <a:lstStyle/>
          <a:p>
            <a:pPr algn="ctr"/>
            <a:r>
              <a:rPr lang="en-US" sz="1800" dirty="0">
                <a:effectLst/>
              </a:rPr>
              <a:t>Find your next scheduled shift on the main screen of the app.  To see your whole schedule, click the gray button.  </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Click any of your shifts to see more details or to request coverage. </a:t>
            </a:r>
          </a:p>
        </p:txBody>
      </p:sp>
      <p:sp>
        <p:nvSpPr>
          <p:cNvPr id="17" name="Bent Arrow 16">
            <a:extLst>
              <a:ext uri="{FF2B5EF4-FFF2-40B4-BE49-F238E27FC236}">
                <a16:creationId xmlns:a16="http://schemas.microsoft.com/office/drawing/2014/main" id="{988207E9-855F-ACB2-1455-A9A7FE6A1EF1}"/>
              </a:ext>
            </a:extLst>
          </p:cNvPr>
          <p:cNvSpPr/>
          <p:nvPr/>
        </p:nvSpPr>
        <p:spPr>
          <a:xfrm rot="10800000">
            <a:off x="4749500" y="2851159"/>
            <a:ext cx="1371600" cy="838200"/>
          </a:xfrm>
          <a:prstGeom prst="bentArrow">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18" name="Bent Arrow 17">
            <a:extLst>
              <a:ext uri="{FF2B5EF4-FFF2-40B4-BE49-F238E27FC236}">
                <a16:creationId xmlns:a16="http://schemas.microsoft.com/office/drawing/2014/main" id="{6174603D-0BF8-8C24-0EBD-14648259777B}"/>
              </a:ext>
            </a:extLst>
          </p:cNvPr>
          <p:cNvSpPr/>
          <p:nvPr/>
        </p:nvSpPr>
        <p:spPr>
          <a:xfrm rot="10800000" flipH="1">
            <a:off x="5656727" y="4978419"/>
            <a:ext cx="1520416" cy="880016"/>
          </a:xfrm>
          <a:prstGeom prst="bentArrow">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Tree>
    <p:custDataLst>
      <p:tags r:id="rId1"/>
    </p:custDataLst>
    <p:extLst>
      <p:ext uri="{BB962C8B-B14F-4D97-AF65-F5344CB8AC3E}">
        <p14:creationId xmlns:p14="http://schemas.microsoft.com/office/powerpoint/2010/main" val="33397826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E2208C9E-160F-4546-BA16-108EA95F07C8}"/>
              </a:ext>
            </a:extLst>
          </p:cNvPr>
          <p:cNvSpPr>
            <a:spLocks noGrp="1"/>
          </p:cNvSpPr>
          <p:nvPr>
            <p:ph type="subTitle" idx="1"/>
          </p:nvPr>
        </p:nvSpPr>
        <p:spPr/>
        <p:txBody>
          <a:bodyPr/>
          <a:lstStyle/>
          <a:p>
            <a:r>
              <a:rPr lang="en-US" dirty="0"/>
              <a:t>Day 1: Orientation </a:t>
            </a:r>
          </a:p>
        </p:txBody>
      </p:sp>
      <p:sp>
        <p:nvSpPr>
          <p:cNvPr id="3" name="Google Shape;155;p31">
            <a:extLst>
              <a:ext uri="{FF2B5EF4-FFF2-40B4-BE49-F238E27FC236}">
                <a16:creationId xmlns:a16="http://schemas.microsoft.com/office/drawing/2014/main" id="{5B6F1EF3-8FDD-8B8D-2361-F66E0E9EC513}"/>
              </a:ext>
            </a:extLst>
          </p:cNvPr>
          <p:cNvSpPr txBox="1">
            <a:spLocks/>
          </p:cNvSpPr>
          <p:nvPr/>
        </p:nvSpPr>
        <p:spPr>
          <a:xfrm>
            <a:off x="762000" y="3400500"/>
            <a:ext cx="5155077" cy="18573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80000"/>
              </a:lnSpc>
              <a:spcBef>
                <a:spcPts val="0"/>
              </a:spcBef>
              <a:buNone/>
              <a:defRPr sz="5400" b="1" kern="1200">
                <a:solidFill>
                  <a:schemeClr val="tx1"/>
                </a:solidFill>
                <a:latin typeface="+mj-lt"/>
                <a:ea typeface="+mj-ea"/>
                <a:cs typeface="+mj-cs"/>
              </a:defRPr>
            </a:lvl1pPr>
          </a:lstStyle>
          <a:p>
            <a:pPr algn="r"/>
            <a:r>
              <a:rPr lang="en-US" b="0" dirty="0">
                <a:latin typeface="Speedee" panose="020B0603030502020204" pitchFamily="34" charset="0"/>
              </a:rPr>
              <a:t>Welcome to the</a:t>
            </a:r>
            <a:br>
              <a:rPr lang="en-US" dirty="0">
                <a:latin typeface="Speedee" panose="020B0603030502020204" pitchFamily="34" charset="0"/>
              </a:rPr>
            </a:br>
            <a:r>
              <a:rPr lang="en-US" sz="7200" dirty="0">
                <a:latin typeface="Speedee" panose="020B0603030502020204" pitchFamily="34" charset="0"/>
              </a:rPr>
              <a:t>Mueller Family </a:t>
            </a:r>
            <a:endParaRPr lang="en-US" sz="8000" dirty="0">
              <a:latin typeface="Speedee" panose="020B0603030502020204" pitchFamily="34" charset="0"/>
            </a:endParaRPr>
          </a:p>
          <a:p>
            <a:pPr algn="r"/>
            <a:r>
              <a:rPr lang="en-US" sz="4800" b="0" dirty="0">
                <a:latin typeface="Speedee" panose="020B0603030502020204" pitchFamily="34" charset="0"/>
                <a:ea typeface="Poppins ExtraBold"/>
                <a:cs typeface="Poppins ExtraBold"/>
                <a:sym typeface="Poppins ExtraBold"/>
              </a:rPr>
              <a:t>McDonald’s Team!</a:t>
            </a:r>
          </a:p>
        </p:txBody>
      </p:sp>
    </p:spTree>
    <p:custDataLst>
      <p:tags r:id="rId1"/>
    </p:custDataLst>
    <p:extLst>
      <p:ext uri="{BB962C8B-B14F-4D97-AF65-F5344CB8AC3E}">
        <p14:creationId xmlns:p14="http://schemas.microsoft.com/office/powerpoint/2010/main" val="3014366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E7B0792-EFC7-52A5-E536-CDD0EA259841}"/>
              </a:ext>
            </a:extLst>
          </p:cNvPr>
          <p:cNvPicPr>
            <a:picLocks noChangeAspect="1"/>
          </p:cNvPicPr>
          <p:nvPr/>
        </p:nvPicPr>
        <p:blipFill>
          <a:blip r:embed="rId4"/>
          <a:stretch>
            <a:fillRect/>
          </a:stretch>
        </p:blipFill>
        <p:spPr>
          <a:xfrm>
            <a:off x="304800" y="0"/>
            <a:ext cx="3168981" cy="6858000"/>
          </a:xfrm>
          <a:prstGeom prst="rect">
            <a:avLst/>
          </a:prstGeom>
        </p:spPr>
      </p:pic>
      <p:pic>
        <p:nvPicPr>
          <p:cNvPr id="10" name="Picture 9" descr="A screen shot of a white sock&#10;&#10;Description automatically generated">
            <a:extLst>
              <a:ext uri="{FF2B5EF4-FFF2-40B4-BE49-F238E27FC236}">
                <a16:creationId xmlns:a16="http://schemas.microsoft.com/office/drawing/2014/main" id="{FECD823B-26A6-7D9A-2EEC-35BADCB4EBB3}"/>
              </a:ext>
            </a:extLst>
          </p:cNvPr>
          <p:cNvPicPr>
            <a:picLocks noChangeAspect="1"/>
          </p:cNvPicPr>
          <p:nvPr/>
        </p:nvPicPr>
        <p:blipFill>
          <a:blip r:embed="rId5"/>
          <a:stretch>
            <a:fillRect/>
          </a:stretch>
        </p:blipFill>
        <p:spPr>
          <a:xfrm>
            <a:off x="8915400" y="0"/>
            <a:ext cx="3168981" cy="6858000"/>
          </a:xfrm>
          <a:prstGeom prst="rect">
            <a:avLst/>
          </a:prstGeom>
        </p:spPr>
      </p:pic>
      <p:sp>
        <p:nvSpPr>
          <p:cNvPr id="3" name="TextBox 2">
            <a:extLst>
              <a:ext uri="{FF2B5EF4-FFF2-40B4-BE49-F238E27FC236}">
                <a16:creationId xmlns:a16="http://schemas.microsoft.com/office/drawing/2014/main" id="{75D6ECEE-5D30-2DE3-9329-2E5AF4A3A682}"/>
              </a:ext>
            </a:extLst>
          </p:cNvPr>
          <p:cNvSpPr txBox="1"/>
          <p:nvPr/>
        </p:nvSpPr>
        <p:spPr>
          <a:xfrm>
            <a:off x="4143867" y="508460"/>
            <a:ext cx="4603421" cy="4308872"/>
          </a:xfrm>
          <a:prstGeom prst="rect">
            <a:avLst/>
          </a:prstGeom>
          <a:noFill/>
          <a:ln w="25400">
            <a:noFill/>
          </a:ln>
        </p:spPr>
        <p:txBody>
          <a:bodyPr wrap="square">
            <a:spAutoFit/>
          </a:bodyPr>
          <a:lstStyle/>
          <a:p>
            <a:pPr algn="ctr"/>
            <a:r>
              <a:rPr lang="en-US" sz="2000" b="1" dirty="0">
                <a:effectLst/>
              </a:rPr>
              <a:t>Claim coins that you earn through going above and beyond on your shifts, employee incentives, and having great attendance!</a:t>
            </a:r>
          </a:p>
          <a:p>
            <a:pPr algn="ctr"/>
            <a:endParaRPr lang="en-US" sz="2000" b="1" dirty="0">
              <a:effectLst/>
            </a:endParaRPr>
          </a:p>
          <a:p>
            <a:pPr algn="ctr"/>
            <a:endParaRPr lang="en-US" sz="1800" dirty="0">
              <a:effectLst/>
            </a:endParaRP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t>Use your coins to buy swag, enter raffles, and more!</a:t>
            </a:r>
          </a:p>
        </p:txBody>
      </p:sp>
      <p:sp>
        <p:nvSpPr>
          <p:cNvPr id="6" name="Bent Arrow 5">
            <a:extLst>
              <a:ext uri="{FF2B5EF4-FFF2-40B4-BE49-F238E27FC236}">
                <a16:creationId xmlns:a16="http://schemas.microsoft.com/office/drawing/2014/main" id="{9F9B3E9C-20BA-AB71-B33A-054379443BED}"/>
              </a:ext>
            </a:extLst>
          </p:cNvPr>
          <p:cNvSpPr/>
          <p:nvPr/>
        </p:nvSpPr>
        <p:spPr>
          <a:xfrm rot="10800000">
            <a:off x="3641893" y="2005709"/>
            <a:ext cx="2362200" cy="1314373"/>
          </a:xfrm>
          <a:prstGeom prst="bentArrow">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7" name="Bent Arrow 6">
            <a:extLst>
              <a:ext uri="{FF2B5EF4-FFF2-40B4-BE49-F238E27FC236}">
                <a16:creationId xmlns:a16="http://schemas.microsoft.com/office/drawing/2014/main" id="{6D541BF4-F6FE-0552-1A99-07180D1A1DD8}"/>
              </a:ext>
            </a:extLst>
          </p:cNvPr>
          <p:cNvSpPr/>
          <p:nvPr/>
        </p:nvSpPr>
        <p:spPr>
          <a:xfrm rot="10800000" flipH="1">
            <a:off x="7019747" y="4826297"/>
            <a:ext cx="1913582" cy="1059939"/>
          </a:xfrm>
          <a:prstGeom prst="bentArrow">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Tree>
    <p:custDataLst>
      <p:tags r:id="rId1"/>
    </p:custDataLst>
    <p:extLst>
      <p:ext uri="{BB962C8B-B14F-4D97-AF65-F5344CB8AC3E}">
        <p14:creationId xmlns:p14="http://schemas.microsoft.com/office/powerpoint/2010/main" val="156452781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845B-9D3A-DF95-FB2C-638B7CC92D13}"/>
              </a:ext>
            </a:extLst>
          </p:cNvPr>
          <p:cNvSpPr>
            <a:spLocks noGrp="1"/>
          </p:cNvSpPr>
          <p:nvPr>
            <p:ph type="title"/>
          </p:nvPr>
        </p:nvSpPr>
        <p:spPr/>
        <p:txBody>
          <a:bodyPr/>
          <a:lstStyle/>
          <a:p>
            <a:r>
              <a:rPr lang="en-US" dirty="0"/>
              <a:t>Communicate through Workplace </a:t>
            </a:r>
          </a:p>
        </p:txBody>
      </p:sp>
      <p:cxnSp>
        <p:nvCxnSpPr>
          <p:cNvPr id="3" name="Decorative Line">
            <a:extLst>
              <a:ext uri="{FF2B5EF4-FFF2-40B4-BE49-F238E27FC236}">
                <a16:creationId xmlns:a16="http://schemas.microsoft.com/office/drawing/2014/main" id="{3B47233A-B1A2-1DAF-855B-B470046E2E63}"/>
              </a:ext>
              <a:ext uri="{C183D7F6-B498-43B3-948B-1728B52AA6E4}">
                <adec:decorative xmlns:adec="http://schemas.microsoft.com/office/drawing/2017/decorative" val="1"/>
              </a:ext>
            </a:extLst>
          </p:cNvPr>
          <p:cNvCxnSpPr>
            <a:cxnSpLocks/>
          </p:cNvCxnSpPr>
          <p:nvPr/>
        </p:nvCxnSpPr>
        <p:spPr>
          <a:xfrm>
            <a:off x="334963" y="836409"/>
            <a:ext cx="4846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A qr code with a couple of black rectangular objects&#10;&#10;Description automatically generated">
            <a:extLst>
              <a:ext uri="{FF2B5EF4-FFF2-40B4-BE49-F238E27FC236}">
                <a16:creationId xmlns:a16="http://schemas.microsoft.com/office/drawing/2014/main" id="{2351542A-38E4-A273-78AA-3CB34EA9BEC1}"/>
              </a:ext>
            </a:extLst>
          </p:cNvPr>
          <p:cNvPicPr>
            <a:picLocks noChangeAspect="1"/>
          </p:cNvPicPr>
          <p:nvPr/>
        </p:nvPicPr>
        <p:blipFill>
          <a:blip r:embed="rId2"/>
          <a:stretch>
            <a:fillRect/>
          </a:stretch>
        </p:blipFill>
        <p:spPr>
          <a:xfrm>
            <a:off x="2199415" y="2362200"/>
            <a:ext cx="7793170" cy="3410281"/>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BBB91C48-6BD2-409B-6CC2-4F5FAA9EE328}"/>
              </a:ext>
            </a:extLst>
          </p:cNvPr>
          <p:cNvSpPr txBox="1">
            <a:spLocks/>
          </p:cNvSpPr>
          <p:nvPr/>
        </p:nvSpPr>
        <p:spPr>
          <a:xfrm>
            <a:off x="334963" y="1476489"/>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r>
              <a:rPr lang="en-US" dirty="0"/>
              <a:t>Scan the QR codes below OR search for Workplace and Workplace Chat </a:t>
            </a:r>
          </a:p>
        </p:txBody>
      </p:sp>
    </p:spTree>
    <p:extLst>
      <p:ext uri="{BB962C8B-B14F-4D97-AF65-F5344CB8AC3E}">
        <p14:creationId xmlns:p14="http://schemas.microsoft.com/office/powerpoint/2010/main" val="91164257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845B-9D3A-DF95-FB2C-638B7CC92D13}"/>
              </a:ext>
            </a:extLst>
          </p:cNvPr>
          <p:cNvSpPr>
            <a:spLocks noGrp="1"/>
          </p:cNvSpPr>
          <p:nvPr>
            <p:ph type="title"/>
          </p:nvPr>
        </p:nvSpPr>
        <p:spPr/>
        <p:txBody>
          <a:bodyPr/>
          <a:lstStyle/>
          <a:p>
            <a:r>
              <a:rPr lang="en-US" dirty="0"/>
              <a:t>Communicate through Workplace </a:t>
            </a:r>
          </a:p>
        </p:txBody>
      </p:sp>
      <p:cxnSp>
        <p:nvCxnSpPr>
          <p:cNvPr id="3" name="Decorative Line">
            <a:extLst>
              <a:ext uri="{FF2B5EF4-FFF2-40B4-BE49-F238E27FC236}">
                <a16:creationId xmlns:a16="http://schemas.microsoft.com/office/drawing/2014/main" id="{3B47233A-B1A2-1DAF-855B-B470046E2E63}"/>
              </a:ext>
              <a:ext uri="{C183D7F6-B498-43B3-948B-1728B52AA6E4}">
                <adec:decorative xmlns:adec="http://schemas.microsoft.com/office/drawing/2017/decorative" val="1"/>
              </a:ext>
            </a:extLst>
          </p:cNvPr>
          <p:cNvCxnSpPr>
            <a:cxnSpLocks/>
          </p:cNvCxnSpPr>
          <p:nvPr/>
        </p:nvCxnSpPr>
        <p:spPr>
          <a:xfrm>
            <a:off x="334963" y="836409"/>
            <a:ext cx="4846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B91C48-6BD2-409B-6CC2-4F5FAA9EE328}"/>
              </a:ext>
            </a:extLst>
          </p:cNvPr>
          <p:cNvSpPr txBox="1">
            <a:spLocks/>
          </p:cNvSpPr>
          <p:nvPr/>
        </p:nvSpPr>
        <p:spPr>
          <a:xfrm>
            <a:off x="334963" y="1476489"/>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endParaRPr lang="en-US" dirty="0"/>
          </a:p>
        </p:txBody>
      </p:sp>
      <p:pic>
        <p:nvPicPr>
          <p:cNvPr id="5" name="Online Media 4" descr="McD   Workplace Login CREW">
            <a:hlinkClick r:id="" action="ppaction://media"/>
            <a:extLst>
              <a:ext uri="{FF2B5EF4-FFF2-40B4-BE49-F238E27FC236}">
                <a16:creationId xmlns:a16="http://schemas.microsoft.com/office/drawing/2014/main" id="{179FCB9E-2500-30E3-BDF8-3C9BAA8797D0}"/>
              </a:ext>
            </a:extLst>
          </p:cNvPr>
          <p:cNvPicPr>
            <a:picLocks noRot="1" noChangeAspect="1"/>
          </p:cNvPicPr>
          <p:nvPr>
            <a:videoFile r:link="rId1"/>
          </p:nvPr>
        </p:nvPicPr>
        <p:blipFill>
          <a:blip r:embed="rId3"/>
          <a:stretch>
            <a:fillRect/>
          </a:stretch>
        </p:blipFill>
        <p:spPr>
          <a:xfrm>
            <a:off x="2012612" y="1121886"/>
            <a:ext cx="8166775" cy="4614228"/>
          </a:xfrm>
          <a:prstGeom prst="rect">
            <a:avLst/>
          </a:prstGeom>
        </p:spPr>
      </p:pic>
      <p:sp>
        <p:nvSpPr>
          <p:cNvPr id="8" name="Title 1">
            <a:extLst>
              <a:ext uri="{FF2B5EF4-FFF2-40B4-BE49-F238E27FC236}">
                <a16:creationId xmlns:a16="http://schemas.microsoft.com/office/drawing/2014/main" id="{CEDD1DD7-8954-AFD0-990B-26CA15A03D3D}"/>
              </a:ext>
            </a:extLst>
          </p:cNvPr>
          <p:cNvSpPr txBox="1">
            <a:spLocks/>
          </p:cNvSpPr>
          <p:nvPr/>
        </p:nvSpPr>
        <p:spPr>
          <a:xfrm>
            <a:off x="334963" y="5770677"/>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r>
              <a:rPr lang="en-US" dirty="0"/>
              <a:t>Our custom URL is:  </a:t>
            </a:r>
            <a:r>
              <a:rPr lang="en-US" dirty="0" err="1">
                <a:solidFill>
                  <a:schemeClr val="accent2"/>
                </a:solidFill>
              </a:rPr>
              <a:t>mcdmuellerfamily.workplace.com</a:t>
            </a:r>
            <a:endParaRPr lang="en-US" dirty="0">
              <a:solidFill>
                <a:schemeClr val="accent2"/>
              </a:solidFill>
            </a:endParaRPr>
          </a:p>
        </p:txBody>
      </p:sp>
    </p:spTree>
    <p:extLst>
      <p:ext uri="{BB962C8B-B14F-4D97-AF65-F5344CB8AC3E}">
        <p14:creationId xmlns:p14="http://schemas.microsoft.com/office/powerpoint/2010/main" val="2427565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845B-9D3A-DF95-FB2C-638B7CC92D13}"/>
              </a:ext>
            </a:extLst>
          </p:cNvPr>
          <p:cNvSpPr>
            <a:spLocks noGrp="1"/>
          </p:cNvSpPr>
          <p:nvPr>
            <p:ph type="title"/>
          </p:nvPr>
        </p:nvSpPr>
        <p:spPr/>
        <p:txBody>
          <a:bodyPr/>
          <a:lstStyle/>
          <a:p>
            <a:r>
              <a:rPr lang="en-US" dirty="0"/>
              <a:t>Communicate through Workplace </a:t>
            </a:r>
          </a:p>
        </p:txBody>
      </p:sp>
      <p:cxnSp>
        <p:nvCxnSpPr>
          <p:cNvPr id="3" name="Decorative Line">
            <a:extLst>
              <a:ext uri="{FF2B5EF4-FFF2-40B4-BE49-F238E27FC236}">
                <a16:creationId xmlns:a16="http://schemas.microsoft.com/office/drawing/2014/main" id="{3B47233A-B1A2-1DAF-855B-B470046E2E63}"/>
              </a:ext>
              <a:ext uri="{C183D7F6-B498-43B3-948B-1728B52AA6E4}">
                <adec:decorative xmlns:adec="http://schemas.microsoft.com/office/drawing/2017/decorative" val="1"/>
              </a:ext>
            </a:extLst>
          </p:cNvPr>
          <p:cNvCxnSpPr>
            <a:cxnSpLocks/>
          </p:cNvCxnSpPr>
          <p:nvPr/>
        </p:nvCxnSpPr>
        <p:spPr>
          <a:xfrm>
            <a:off x="334963" y="836409"/>
            <a:ext cx="4846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B91C48-6BD2-409B-6CC2-4F5FAA9EE328}"/>
              </a:ext>
            </a:extLst>
          </p:cNvPr>
          <p:cNvSpPr txBox="1">
            <a:spLocks/>
          </p:cNvSpPr>
          <p:nvPr/>
        </p:nvSpPr>
        <p:spPr>
          <a:xfrm>
            <a:off x="334963" y="1476489"/>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endParaRPr lang="en-US" dirty="0"/>
          </a:p>
        </p:txBody>
      </p:sp>
      <p:pic>
        <p:nvPicPr>
          <p:cNvPr id="6" name="Picture 5" descr="A screenshot of a computer&#10;&#10;Description automatically generated">
            <a:extLst>
              <a:ext uri="{FF2B5EF4-FFF2-40B4-BE49-F238E27FC236}">
                <a16:creationId xmlns:a16="http://schemas.microsoft.com/office/drawing/2014/main" id="{C4C54905-9F54-6F0F-9E04-C78E0BE17B72}"/>
              </a:ext>
            </a:extLst>
          </p:cNvPr>
          <p:cNvPicPr>
            <a:picLocks noChangeAspect="1"/>
          </p:cNvPicPr>
          <p:nvPr/>
        </p:nvPicPr>
        <p:blipFill>
          <a:blip r:embed="rId2"/>
          <a:stretch>
            <a:fillRect/>
          </a:stretch>
        </p:blipFill>
        <p:spPr>
          <a:xfrm>
            <a:off x="711200" y="1257300"/>
            <a:ext cx="4865214" cy="39243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573AB2E-4E88-617A-F4FA-69F158B84525}"/>
              </a:ext>
            </a:extLst>
          </p:cNvPr>
          <p:cNvPicPr>
            <a:picLocks noChangeAspect="1"/>
          </p:cNvPicPr>
          <p:nvPr/>
        </p:nvPicPr>
        <p:blipFill>
          <a:blip r:embed="rId3"/>
          <a:stretch>
            <a:fillRect/>
          </a:stretch>
        </p:blipFill>
        <p:spPr>
          <a:xfrm>
            <a:off x="5814799" y="1635510"/>
            <a:ext cx="5666001" cy="3586980"/>
          </a:xfrm>
          <a:prstGeom prst="rect">
            <a:avLst/>
          </a:prstGeom>
        </p:spPr>
      </p:pic>
    </p:spTree>
    <p:extLst>
      <p:ext uri="{BB962C8B-B14F-4D97-AF65-F5344CB8AC3E}">
        <p14:creationId xmlns:p14="http://schemas.microsoft.com/office/powerpoint/2010/main" val="63004929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845B-9D3A-DF95-FB2C-638B7CC92D13}"/>
              </a:ext>
            </a:extLst>
          </p:cNvPr>
          <p:cNvSpPr>
            <a:spLocks noGrp="1"/>
          </p:cNvSpPr>
          <p:nvPr>
            <p:ph type="title"/>
          </p:nvPr>
        </p:nvSpPr>
        <p:spPr/>
        <p:txBody>
          <a:bodyPr/>
          <a:lstStyle/>
          <a:p>
            <a:r>
              <a:rPr lang="en-US" dirty="0"/>
              <a:t>Communicate through Workplace </a:t>
            </a:r>
          </a:p>
        </p:txBody>
      </p:sp>
      <p:cxnSp>
        <p:nvCxnSpPr>
          <p:cNvPr id="3" name="Decorative Line">
            <a:extLst>
              <a:ext uri="{FF2B5EF4-FFF2-40B4-BE49-F238E27FC236}">
                <a16:creationId xmlns:a16="http://schemas.microsoft.com/office/drawing/2014/main" id="{3B47233A-B1A2-1DAF-855B-B470046E2E63}"/>
              </a:ext>
              <a:ext uri="{C183D7F6-B498-43B3-948B-1728B52AA6E4}">
                <adec:decorative xmlns:adec="http://schemas.microsoft.com/office/drawing/2017/decorative" val="1"/>
              </a:ext>
            </a:extLst>
          </p:cNvPr>
          <p:cNvCxnSpPr>
            <a:cxnSpLocks/>
          </p:cNvCxnSpPr>
          <p:nvPr/>
        </p:nvCxnSpPr>
        <p:spPr>
          <a:xfrm>
            <a:off x="334963" y="836409"/>
            <a:ext cx="4846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B91C48-6BD2-409B-6CC2-4F5FAA9EE328}"/>
              </a:ext>
            </a:extLst>
          </p:cNvPr>
          <p:cNvSpPr txBox="1">
            <a:spLocks/>
          </p:cNvSpPr>
          <p:nvPr/>
        </p:nvSpPr>
        <p:spPr>
          <a:xfrm>
            <a:off x="334963" y="1476489"/>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endParaRPr lang="en-US" dirty="0"/>
          </a:p>
        </p:txBody>
      </p:sp>
      <p:pic>
        <p:nvPicPr>
          <p:cNvPr id="6" name="Picture 5" descr="A screenshot of a computer&#10;&#10;Description automatically generated">
            <a:extLst>
              <a:ext uri="{FF2B5EF4-FFF2-40B4-BE49-F238E27FC236}">
                <a16:creationId xmlns:a16="http://schemas.microsoft.com/office/drawing/2014/main" id="{C4C54905-9F54-6F0F-9E04-C78E0BE17B72}"/>
              </a:ext>
            </a:extLst>
          </p:cNvPr>
          <p:cNvPicPr>
            <a:picLocks noChangeAspect="1"/>
          </p:cNvPicPr>
          <p:nvPr/>
        </p:nvPicPr>
        <p:blipFill>
          <a:blip r:embed="rId2"/>
          <a:stretch>
            <a:fillRect/>
          </a:stretch>
        </p:blipFill>
        <p:spPr>
          <a:xfrm>
            <a:off x="334962" y="1295400"/>
            <a:ext cx="4865214" cy="39243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2BB3BD35-7DAD-46D7-6669-17DBDA501864}"/>
              </a:ext>
            </a:extLst>
          </p:cNvPr>
          <p:cNvPicPr>
            <a:picLocks noChangeAspect="1"/>
          </p:cNvPicPr>
          <p:nvPr/>
        </p:nvPicPr>
        <p:blipFill>
          <a:blip r:embed="rId3"/>
          <a:stretch>
            <a:fillRect/>
          </a:stretch>
        </p:blipFill>
        <p:spPr>
          <a:xfrm>
            <a:off x="5447362" y="1096330"/>
            <a:ext cx="6391746" cy="4665339"/>
          </a:xfrm>
          <a:prstGeom prst="rect">
            <a:avLst/>
          </a:prstGeom>
        </p:spPr>
      </p:pic>
    </p:spTree>
    <p:extLst>
      <p:ext uri="{BB962C8B-B14F-4D97-AF65-F5344CB8AC3E}">
        <p14:creationId xmlns:p14="http://schemas.microsoft.com/office/powerpoint/2010/main" val="193388132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845B-9D3A-DF95-FB2C-638B7CC92D13}"/>
              </a:ext>
            </a:extLst>
          </p:cNvPr>
          <p:cNvSpPr>
            <a:spLocks noGrp="1"/>
          </p:cNvSpPr>
          <p:nvPr>
            <p:ph type="title"/>
          </p:nvPr>
        </p:nvSpPr>
        <p:spPr/>
        <p:txBody>
          <a:bodyPr/>
          <a:lstStyle/>
          <a:p>
            <a:r>
              <a:rPr lang="en-US" dirty="0"/>
              <a:t>Communicate through Workplace </a:t>
            </a:r>
          </a:p>
        </p:txBody>
      </p:sp>
      <p:cxnSp>
        <p:nvCxnSpPr>
          <p:cNvPr id="3" name="Decorative Line">
            <a:extLst>
              <a:ext uri="{FF2B5EF4-FFF2-40B4-BE49-F238E27FC236}">
                <a16:creationId xmlns:a16="http://schemas.microsoft.com/office/drawing/2014/main" id="{3B47233A-B1A2-1DAF-855B-B470046E2E63}"/>
              </a:ext>
              <a:ext uri="{C183D7F6-B498-43B3-948B-1728B52AA6E4}">
                <adec:decorative xmlns:adec="http://schemas.microsoft.com/office/drawing/2017/decorative" val="1"/>
              </a:ext>
            </a:extLst>
          </p:cNvPr>
          <p:cNvCxnSpPr>
            <a:cxnSpLocks/>
          </p:cNvCxnSpPr>
          <p:nvPr/>
        </p:nvCxnSpPr>
        <p:spPr>
          <a:xfrm>
            <a:off x="334963" y="836409"/>
            <a:ext cx="4846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B91C48-6BD2-409B-6CC2-4F5FAA9EE328}"/>
              </a:ext>
            </a:extLst>
          </p:cNvPr>
          <p:cNvSpPr txBox="1">
            <a:spLocks/>
          </p:cNvSpPr>
          <p:nvPr/>
        </p:nvSpPr>
        <p:spPr>
          <a:xfrm>
            <a:off x="334963" y="1476489"/>
            <a:ext cx="11522075"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endParaRPr lang="en-US" dirty="0"/>
          </a:p>
        </p:txBody>
      </p:sp>
      <p:pic>
        <p:nvPicPr>
          <p:cNvPr id="7" name="Picture 6" descr="A screenshot of a social media account&#10;&#10;Description automatically generated">
            <a:extLst>
              <a:ext uri="{FF2B5EF4-FFF2-40B4-BE49-F238E27FC236}">
                <a16:creationId xmlns:a16="http://schemas.microsoft.com/office/drawing/2014/main" id="{CC578F47-C709-64B0-CAEC-774248DD7749}"/>
              </a:ext>
            </a:extLst>
          </p:cNvPr>
          <p:cNvPicPr>
            <a:picLocks noChangeAspect="1"/>
          </p:cNvPicPr>
          <p:nvPr/>
        </p:nvPicPr>
        <p:blipFill>
          <a:blip r:embed="rId2"/>
          <a:stretch>
            <a:fillRect/>
          </a:stretch>
        </p:blipFill>
        <p:spPr>
          <a:xfrm>
            <a:off x="1928175" y="1164600"/>
            <a:ext cx="8335649" cy="4856991"/>
          </a:xfrm>
          <a:prstGeom prst="rect">
            <a:avLst/>
          </a:prstGeom>
        </p:spPr>
      </p:pic>
    </p:spTree>
    <p:extLst>
      <p:ext uri="{BB962C8B-B14F-4D97-AF65-F5344CB8AC3E}">
        <p14:creationId xmlns:p14="http://schemas.microsoft.com/office/powerpoint/2010/main" val="28218013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noGrp="1"/>
          </p:cNvSpPr>
          <p:nvPr>
            <p:ph type="ctrTitle"/>
          </p:nvPr>
        </p:nvSpPr>
        <p:spPr>
          <a:xfrm>
            <a:off x="335280" y="1600200"/>
            <a:ext cx="11521440" cy="3657600"/>
          </a:xfrm>
        </p:spPr>
        <p:txBody>
          <a:bodyPr/>
          <a:lstStyle/>
          <a:p>
            <a:r>
              <a:rPr lang="en-US" dirty="0"/>
              <a:t>Getting Paid</a:t>
            </a:r>
          </a:p>
        </p:txBody>
      </p:sp>
    </p:spTree>
    <p:custDataLst>
      <p:tags r:id="rId1"/>
    </p:custDataLst>
    <p:extLst>
      <p:ext uri="{BB962C8B-B14F-4D97-AF65-F5344CB8AC3E}">
        <p14:creationId xmlns:p14="http://schemas.microsoft.com/office/powerpoint/2010/main" val="237149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2"/>
          <p:cNvSpPr/>
          <p:nvPr/>
        </p:nvSpPr>
        <p:spPr>
          <a:xfrm>
            <a:off x="5480300" y="2206167"/>
            <a:ext cx="1230000" cy="122320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381" name="Google Shape;381;p42"/>
          <p:cNvSpPr/>
          <p:nvPr/>
        </p:nvSpPr>
        <p:spPr>
          <a:xfrm>
            <a:off x="8875200" y="2206167"/>
            <a:ext cx="1230000" cy="122320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382" name="Google Shape;382;p42"/>
          <p:cNvSpPr/>
          <p:nvPr/>
        </p:nvSpPr>
        <p:spPr>
          <a:xfrm>
            <a:off x="2085400" y="2206167"/>
            <a:ext cx="1230000" cy="122320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383" name="Google Shape;383;p42"/>
          <p:cNvSpPr txBox="1">
            <a:spLocks noGrp="1"/>
          </p:cNvSpPr>
          <p:nvPr>
            <p:ph type="title" idx="6"/>
          </p:nvPr>
        </p:nvSpPr>
        <p:spPr>
          <a:xfrm>
            <a:off x="344300" y="457200"/>
            <a:ext cx="10272000" cy="763600"/>
          </a:xfrm>
          <a:prstGeom prst="rect">
            <a:avLst/>
          </a:prstGeom>
          <a:noFill/>
        </p:spPr>
        <p:txBody>
          <a:bodyPr spcFirstLastPara="1" vert="horz" wrap="square" lIns="121900" tIns="121900" rIns="121900" bIns="121900" rtlCol="0" anchor="t" anchorCtr="0">
            <a:noAutofit/>
          </a:bodyPr>
          <a:lstStyle/>
          <a:p>
            <a:r>
              <a:rPr lang="en" sz="3600" b="1" dirty="0">
                <a:latin typeface="Speedee" panose="020B0603030502020204" pitchFamily="34" charset="0"/>
              </a:rPr>
              <a:t>Pay Information</a:t>
            </a:r>
            <a:endParaRPr sz="3600" b="1" dirty="0">
              <a:latin typeface="Speedee" panose="020B0603030502020204" pitchFamily="34" charset="0"/>
            </a:endParaRPr>
          </a:p>
        </p:txBody>
      </p:sp>
      <p:sp>
        <p:nvSpPr>
          <p:cNvPr id="384" name="Google Shape;384;p42"/>
          <p:cNvSpPr txBox="1">
            <a:spLocks noGrp="1"/>
          </p:cNvSpPr>
          <p:nvPr>
            <p:ph type="title"/>
          </p:nvPr>
        </p:nvSpPr>
        <p:spPr>
          <a:xfrm>
            <a:off x="1250267" y="3580532"/>
            <a:ext cx="2900400" cy="703600"/>
          </a:xfrm>
          <a:prstGeom prst="rect">
            <a:avLst/>
          </a:prstGeom>
        </p:spPr>
        <p:txBody>
          <a:bodyPr spcFirstLastPara="1" vert="horz" wrap="square" lIns="121900" tIns="121900" rIns="121900" bIns="121900" rtlCol="0" anchor="ctr" anchorCtr="0">
            <a:noAutofit/>
          </a:bodyPr>
          <a:lstStyle/>
          <a:p>
            <a:r>
              <a:rPr lang="en" b="1" dirty="0">
                <a:latin typeface="Speedee" panose="020B0603030502020204" pitchFamily="34" charset="0"/>
              </a:rPr>
              <a:t>Clocking In	</a:t>
            </a:r>
            <a:endParaRPr b="1" dirty="0">
              <a:latin typeface="Speedee" panose="020B0603030502020204" pitchFamily="34" charset="0"/>
            </a:endParaRPr>
          </a:p>
        </p:txBody>
      </p:sp>
      <p:sp>
        <p:nvSpPr>
          <p:cNvPr id="385" name="Google Shape;385;p42"/>
          <p:cNvSpPr txBox="1">
            <a:spLocks noGrp="1"/>
          </p:cNvSpPr>
          <p:nvPr>
            <p:ph type="subTitle" idx="1"/>
          </p:nvPr>
        </p:nvSpPr>
        <p:spPr>
          <a:xfrm>
            <a:off x="1140667" y="4272067"/>
            <a:ext cx="3119600" cy="1554400"/>
          </a:xfrm>
          <a:prstGeom prst="rect">
            <a:avLst/>
          </a:prstGeom>
        </p:spPr>
        <p:txBody>
          <a:bodyPr spcFirstLastPara="1" vert="horz" wrap="square" lIns="121900" tIns="121900" rIns="121900" bIns="121900" rtlCol="0" anchor="t" anchorCtr="0">
            <a:noAutofit/>
          </a:bodyPr>
          <a:lstStyle/>
          <a:p>
            <a:pPr marL="0" indent="0"/>
            <a:r>
              <a:rPr lang="en" dirty="0">
                <a:latin typeface="Speedee" panose="020B0603030502020204" pitchFamily="34" charset="0"/>
              </a:rPr>
              <a:t>All employees are responsible for clocking in and out for shifts. </a:t>
            </a:r>
          </a:p>
          <a:p>
            <a:pPr marL="0" indent="0"/>
            <a:endParaRPr lang="en" dirty="0">
              <a:latin typeface="Speedee" panose="020B0603030502020204" pitchFamily="34" charset="0"/>
            </a:endParaRPr>
          </a:p>
          <a:p>
            <a:pPr marL="0" indent="0"/>
            <a:r>
              <a:rPr lang="en" dirty="0">
                <a:latin typeface="Speedee" panose="020B0603030502020204" pitchFamily="34" charset="0"/>
              </a:rPr>
              <a:t>All training time must be paid!</a:t>
            </a:r>
            <a:endParaRPr dirty="0">
              <a:latin typeface="Speedee" panose="020B0603030502020204" pitchFamily="34" charset="0"/>
            </a:endParaRPr>
          </a:p>
        </p:txBody>
      </p:sp>
      <p:sp>
        <p:nvSpPr>
          <p:cNvPr id="386" name="Google Shape;386;p42"/>
          <p:cNvSpPr txBox="1">
            <a:spLocks noGrp="1"/>
          </p:cNvSpPr>
          <p:nvPr>
            <p:ph type="title" idx="2"/>
          </p:nvPr>
        </p:nvSpPr>
        <p:spPr>
          <a:xfrm>
            <a:off x="4645896" y="3580532"/>
            <a:ext cx="2900400" cy="703600"/>
          </a:xfrm>
          <a:prstGeom prst="rect">
            <a:avLst/>
          </a:prstGeom>
        </p:spPr>
        <p:txBody>
          <a:bodyPr spcFirstLastPara="1" vert="horz" wrap="square" lIns="121900" tIns="121900" rIns="121900" bIns="121900" rtlCol="0" anchor="ctr" anchorCtr="0">
            <a:noAutofit/>
          </a:bodyPr>
          <a:lstStyle/>
          <a:p>
            <a:r>
              <a:rPr lang="en" b="1" dirty="0">
                <a:latin typeface="Speedee" panose="020B0603030502020204" pitchFamily="34" charset="0"/>
              </a:rPr>
              <a:t>Pay Day</a:t>
            </a:r>
            <a:endParaRPr b="1" dirty="0">
              <a:latin typeface="Speedee" panose="020B0603030502020204" pitchFamily="34" charset="0"/>
            </a:endParaRPr>
          </a:p>
        </p:txBody>
      </p:sp>
      <p:sp>
        <p:nvSpPr>
          <p:cNvPr id="387" name="Google Shape;387;p42"/>
          <p:cNvSpPr txBox="1">
            <a:spLocks noGrp="1"/>
          </p:cNvSpPr>
          <p:nvPr>
            <p:ph type="subTitle" idx="3"/>
          </p:nvPr>
        </p:nvSpPr>
        <p:spPr>
          <a:xfrm>
            <a:off x="4536300" y="4272067"/>
            <a:ext cx="3119600" cy="1554400"/>
          </a:xfrm>
          <a:prstGeom prst="rect">
            <a:avLst/>
          </a:prstGeom>
        </p:spPr>
        <p:txBody>
          <a:bodyPr spcFirstLastPara="1" vert="horz" wrap="square" lIns="121900" tIns="121900" rIns="121900" bIns="121900" rtlCol="0" anchor="t" anchorCtr="0">
            <a:noAutofit/>
          </a:bodyPr>
          <a:lstStyle/>
          <a:p>
            <a:pPr marL="0" indent="0"/>
            <a:r>
              <a:rPr lang="en" dirty="0"/>
              <a:t>Pay day is biweekly on Fridays.  You can pick up your pay check at the restaurant after 2 PM.  If you have direct deposit, you will receive a pay stub on that Friday. </a:t>
            </a:r>
            <a:endParaRPr dirty="0"/>
          </a:p>
        </p:txBody>
      </p:sp>
      <p:sp>
        <p:nvSpPr>
          <p:cNvPr id="388" name="Google Shape;388;p42"/>
          <p:cNvSpPr txBox="1">
            <a:spLocks noGrp="1"/>
          </p:cNvSpPr>
          <p:nvPr>
            <p:ph type="title" idx="4"/>
          </p:nvPr>
        </p:nvSpPr>
        <p:spPr>
          <a:xfrm>
            <a:off x="8041531" y="3580532"/>
            <a:ext cx="2900400" cy="703600"/>
          </a:xfrm>
          <a:prstGeom prst="rect">
            <a:avLst/>
          </a:prstGeom>
        </p:spPr>
        <p:txBody>
          <a:bodyPr spcFirstLastPara="1" vert="horz" wrap="square" lIns="121900" tIns="121900" rIns="121900" bIns="121900" rtlCol="0" anchor="ctr" anchorCtr="0">
            <a:noAutofit/>
          </a:bodyPr>
          <a:lstStyle/>
          <a:p>
            <a:r>
              <a:rPr lang="en" sz="2667" dirty="0">
                <a:latin typeface="Speedee" panose="020B0603030502020204" pitchFamily="34" charset="0"/>
              </a:rPr>
              <a:t>Appreciation Bonus</a:t>
            </a:r>
            <a:endParaRPr sz="2667" dirty="0">
              <a:latin typeface="Speedee" panose="020B0603030502020204" pitchFamily="34" charset="0"/>
            </a:endParaRPr>
          </a:p>
        </p:txBody>
      </p:sp>
      <p:sp>
        <p:nvSpPr>
          <p:cNvPr id="389" name="Google Shape;389;p42"/>
          <p:cNvSpPr txBox="1">
            <a:spLocks noGrp="1"/>
          </p:cNvSpPr>
          <p:nvPr>
            <p:ph type="subTitle" idx="5"/>
          </p:nvPr>
        </p:nvSpPr>
        <p:spPr>
          <a:xfrm>
            <a:off x="7932000" y="4272067"/>
            <a:ext cx="3119600" cy="1554400"/>
          </a:xfrm>
          <a:prstGeom prst="rect">
            <a:avLst/>
          </a:prstGeom>
        </p:spPr>
        <p:txBody>
          <a:bodyPr spcFirstLastPara="1" vert="horz" wrap="square" lIns="121900" tIns="121900" rIns="121900" bIns="121900" rtlCol="0" anchor="t" anchorCtr="0">
            <a:noAutofit/>
          </a:bodyPr>
          <a:lstStyle/>
          <a:p>
            <a:pPr marL="0" indent="0"/>
            <a:r>
              <a:rPr lang="en" dirty="0"/>
              <a:t>All employees are eligible for a $2 hourly appreciation bonus that resets every pay period.  </a:t>
            </a:r>
            <a:endParaRPr dirty="0"/>
          </a:p>
        </p:txBody>
      </p:sp>
      <p:pic>
        <p:nvPicPr>
          <p:cNvPr id="3" name="Graphic 2" descr="Flying Money with solid fill">
            <a:extLst>
              <a:ext uri="{FF2B5EF4-FFF2-40B4-BE49-F238E27FC236}">
                <a16:creationId xmlns:a16="http://schemas.microsoft.com/office/drawing/2014/main" id="{EDE18496-19F7-BCFE-D87C-DB7B9CB5F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8524" y="2209800"/>
            <a:ext cx="1219200" cy="1219200"/>
          </a:xfrm>
          <a:prstGeom prst="rect">
            <a:avLst/>
          </a:prstGeom>
          <a:effectLst>
            <a:outerShdw blurRad="50800" dist="38100" dir="5400000" algn="t" rotWithShape="0">
              <a:prstClr val="black">
                <a:alpha val="40000"/>
              </a:prstClr>
            </a:outerShdw>
          </a:effectLst>
        </p:spPr>
      </p:pic>
      <p:pic>
        <p:nvPicPr>
          <p:cNvPr id="5" name="Graphic 4" descr="Coins outline">
            <a:extLst>
              <a:ext uri="{FF2B5EF4-FFF2-40B4-BE49-F238E27FC236}">
                <a16:creationId xmlns:a16="http://schemas.microsoft.com/office/drawing/2014/main" id="{49608512-57CD-18AF-B0F4-B11E1B817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60848" y="2209800"/>
            <a:ext cx="1219200" cy="1219200"/>
          </a:xfrm>
          <a:prstGeom prst="rect">
            <a:avLst/>
          </a:prstGeom>
          <a:effectLst>
            <a:outerShdw blurRad="50800" dist="38100" dir="5400000" algn="t" rotWithShape="0">
              <a:prstClr val="black">
                <a:alpha val="40000"/>
              </a:prstClr>
            </a:outerShdw>
          </a:effectLst>
        </p:spPr>
      </p:pic>
      <p:pic>
        <p:nvPicPr>
          <p:cNvPr id="7" name="Graphic 6" descr="Stopwatch with solid fill">
            <a:extLst>
              <a:ext uri="{FF2B5EF4-FFF2-40B4-BE49-F238E27FC236}">
                <a16:creationId xmlns:a16="http://schemas.microsoft.com/office/drawing/2014/main" id="{CA3F3A24-5A69-0C5D-1090-FDE6FAC291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4600" y="2209800"/>
            <a:ext cx="1219200" cy="1219200"/>
          </a:xfrm>
          <a:prstGeom prst="rect">
            <a:avLst/>
          </a:prstGeom>
          <a:effectLst>
            <a:outerShdw blurRad="50800" dist="38100" dir="5400000" algn="t" rotWithShape="0">
              <a:prstClr val="black">
                <a:alpha val="40000"/>
              </a:prstClr>
            </a:outerShdw>
          </a:effectLst>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F54E-F578-0D13-F4C4-35908B0E7183}"/>
              </a:ext>
            </a:extLst>
          </p:cNvPr>
          <p:cNvSpPr>
            <a:spLocks noGrp="1"/>
          </p:cNvSpPr>
          <p:nvPr>
            <p:ph type="ctrTitle"/>
          </p:nvPr>
        </p:nvSpPr>
        <p:spPr>
          <a:xfrm>
            <a:off x="381000" y="457200"/>
            <a:ext cx="5394960" cy="838200"/>
          </a:xfrm>
        </p:spPr>
        <p:txBody>
          <a:bodyPr/>
          <a:lstStyle/>
          <a:p>
            <a:r>
              <a:rPr lang="en-US" dirty="0"/>
              <a:t>Using the Time Clock</a:t>
            </a:r>
          </a:p>
        </p:txBody>
      </p:sp>
      <p:pic>
        <p:nvPicPr>
          <p:cNvPr id="6" name="Picture 5" descr="A screen shot of a computer&#10;&#10;Description automatically generated">
            <a:extLst>
              <a:ext uri="{FF2B5EF4-FFF2-40B4-BE49-F238E27FC236}">
                <a16:creationId xmlns:a16="http://schemas.microsoft.com/office/drawing/2014/main" id="{A4D8AAE6-0B16-E7FC-A16B-323C97E95C09}"/>
              </a:ext>
            </a:extLst>
          </p:cNvPr>
          <p:cNvPicPr>
            <a:picLocks noChangeAspect="1"/>
          </p:cNvPicPr>
          <p:nvPr/>
        </p:nvPicPr>
        <p:blipFill rotWithShape="1">
          <a:blip r:embed="rId2"/>
          <a:srcRect l="2663" t="5660" r="1476"/>
          <a:stretch/>
        </p:blipFill>
        <p:spPr>
          <a:xfrm>
            <a:off x="335280" y="1600200"/>
            <a:ext cx="5486400" cy="381000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3514C63C-ED37-3BD1-7DEB-F641D1AA526E}"/>
              </a:ext>
            </a:extLst>
          </p:cNvPr>
          <p:cNvSpPr txBox="1"/>
          <p:nvPr/>
        </p:nvSpPr>
        <p:spPr>
          <a:xfrm>
            <a:off x="6370322" y="1492654"/>
            <a:ext cx="5579301" cy="3567900"/>
          </a:xfrm>
          <a:prstGeom prst="rect">
            <a:avLst/>
          </a:prstGeom>
          <a:noFill/>
          <a:ln w="25400">
            <a:noFill/>
          </a:ln>
        </p:spPr>
        <p:txBody>
          <a:bodyPr wrap="square" tIns="91440" bIns="91440" rtlCol="0">
            <a:spAutoFit/>
          </a:bodyPr>
          <a:lstStyle/>
          <a:p>
            <a:pPr marL="285750" indent="-285750" algn="l">
              <a:lnSpc>
                <a:spcPct val="90000"/>
              </a:lnSpc>
              <a:spcBef>
                <a:spcPts val="600"/>
              </a:spcBef>
              <a:buFont typeface="Arial" panose="020B0604020202020204" pitchFamily="34" charset="0"/>
              <a:buChar char="•"/>
            </a:pPr>
            <a:r>
              <a:rPr lang="en-US" dirty="0"/>
              <a:t>Employee’s hours are tracked using a Smart Clock</a:t>
            </a:r>
          </a:p>
          <a:p>
            <a:pPr marL="285750" indent="-285750" algn="l">
              <a:lnSpc>
                <a:spcPct val="90000"/>
              </a:lnSpc>
              <a:spcBef>
                <a:spcPts val="600"/>
              </a:spcBef>
              <a:buFont typeface="Arial" panose="020B0604020202020204" pitchFamily="34" charset="0"/>
              <a:buChar char="•"/>
            </a:pPr>
            <a:r>
              <a:rPr lang="en-US" dirty="0"/>
              <a:t>On your first day, you will enter your finger print to punch in and out</a:t>
            </a:r>
          </a:p>
          <a:p>
            <a:pPr marL="285750" indent="-285750" algn="l">
              <a:lnSpc>
                <a:spcPct val="90000"/>
              </a:lnSpc>
              <a:spcBef>
                <a:spcPts val="600"/>
              </a:spcBef>
              <a:buFont typeface="Arial" panose="020B0604020202020204" pitchFamily="34" charset="0"/>
              <a:buChar char="•"/>
            </a:pPr>
            <a:r>
              <a:rPr lang="en-US" dirty="0"/>
              <a:t>It’s extremely important that you remember to punch in and out for all shifts and breaks! </a:t>
            </a:r>
          </a:p>
          <a:p>
            <a:pPr marL="285750" indent="-285750" algn="l">
              <a:lnSpc>
                <a:spcPct val="90000"/>
              </a:lnSpc>
              <a:spcBef>
                <a:spcPts val="600"/>
              </a:spcBef>
              <a:buFont typeface="Arial" panose="020B0604020202020204" pitchFamily="34" charset="0"/>
              <a:buChar char="•"/>
            </a:pPr>
            <a:r>
              <a:rPr lang="en-US" dirty="0"/>
              <a:t>If you forget, let a manager know </a:t>
            </a:r>
            <a:r>
              <a:rPr lang="en-US" b="1" dirty="0">
                <a:solidFill>
                  <a:srgbClr val="FF0000"/>
                </a:solidFill>
              </a:rPr>
              <a:t>immediately</a:t>
            </a:r>
            <a:r>
              <a:rPr lang="en-US" dirty="0"/>
              <a:t> so it can be fixed.  </a:t>
            </a:r>
          </a:p>
          <a:p>
            <a:pPr marL="285750" indent="-285750" algn="l">
              <a:lnSpc>
                <a:spcPct val="90000"/>
              </a:lnSpc>
              <a:spcBef>
                <a:spcPts val="600"/>
              </a:spcBef>
              <a:buFont typeface="Arial" panose="020B0604020202020204" pitchFamily="34" charset="0"/>
              <a:buChar char="•"/>
            </a:pPr>
            <a:r>
              <a:rPr lang="en-US" dirty="0"/>
              <a:t>Changes to your time punches must be approved by you – you will receive an alert on the clock the next time you punch in to approve.  </a:t>
            </a:r>
          </a:p>
          <a:p>
            <a:pPr marL="285750" indent="-285750" algn="l">
              <a:lnSpc>
                <a:spcPct val="90000"/>
              </a:lnSpc>
              <a:spcBef>
                <a:spcPts val="600"/>
              </a:spcBef>
              <a:buFont typeface="Arial" panose="020B0604020202020204" pitchFamily="34" charset="0"/>
              <a:buChar char="•"/>
            </a:pPr>
            <a:r>
              <a:rPr lang="en-US" b="1" dirty="0">
                <a:solidFill>
                  <a:srgbClr val="FF0000"/>
                </a:solidFill>
              </a:rPr>
              <a:t>If you do not approve of the change, do not click on the screen! Let a manager know immediately.</a:t>
            </a:r>
            <a:r>
              <a:rPr lang="en-US" dirty="0"/>
              <a:t> </a:t>
            </a:r>
          </a:p>
        </p:txBody>
      </p:sp>
    </p:spTree>
    <p:extLst>
      <p:ext uri="{BB962C8B-B14F-4D97-AF65-F5344CB8AC3E}">
        <p14:creationId xmlns:p14="http://schemas.microsoft.com/office/powerpoint/2010/main" val="132244933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F54E-F578-0D13-F4C4-35908B0E7183}"/>
              </a:ext>
            </a:extLst>
          </p:cNvPr>
          <p:cNvSpPr>
            <a:spLocks noGrp="1"/>
          </p:cNvSpPr>
          <p:nvPr>
            <p:ph type="ctrTitle"/>
          </p:nvPr>
        </p:nvSpPr>
        <p:spPr>
          <a:xfrm>
            <a:off x="381000" y="457200"/>
            <a:ext cx="5394960" cy="838200"/>
          </a:xfrm>
        </p:spPr>
        <p:txBody>
          <a:bodyPr/>
          <a:lstStyle/>
          <a:p>
            <a:r>
              <a:rPr lang="en-US" dirty="0"/>
              <a:t>Using the Time Clock</a:t>
            </a:r>
          </a:p>
        </p:txBody>
      </p:sp>
      <p:sp>
        <p:nvSpPr>
          <p:cNvPr id="7" name="TextBox 6">
            <a:extLst>
              <a:ext uri="{FF2B5EF4-FFF2-40B4-BE49-F238E27FC236}">
                <a16:creationId xmlns:a16="http://schemas.microsoft.com/office/drawing/2014/main" id="{612B5951-088A-9827-0B3A-6074D2C8C7FC}"/>
              </a:ext>
            </a:extLst>
          </p:cNvPr>
          <p:cNvSpPr txBox="1"/>
          <p:nvPr/>
        </p:nvSpPr>
        <p:spPr>
          <a:xfrm>
            <a:off x="9713843" y="1272209"/>
            <a:ext cx="184731" cy="440890"/>
          </a:xfrm>
          <a:prstGeom prst="rect">
            <a:avLst/>
          </a:prstGeom>
          <a:noFill/>
          <a:ln w="25400">
            <a:noFill/>
          </a:ln>
        </p:spPr>
        <p:txBody>
          <a:bodyPr wrap="none" tIns="91440" bIns="91440" rtlCol="0">
            <a:spAutoFit/>
          </a:bodyPr>
          <a:lstStyle/>
          <a:p>
            <a:pPr algn="l">
              <a:lnSpc>
                <a:spcPct val="90000"/>
              </a:lnSpc>
              <a:spcBef>
                <a:spcPts val="600"/>
              </a:spcBef>
            </a:pPr>
            <a:endParaRPr lang="en-US" dirty="0" err="1"/>
          </a:p>
        </p:txBody>
      </p:sp>
      <p:pic>
        <p:nvPicPr>
          <p:cNvPr id="5" name="Picture 4" descr="A screen shot of a computer&#10;&#10;Description automatically generated">
            <a:extLst>
              <a:ext uri="{FF2B5EF4-FFF2-40B4-BE49-F238E27FC236}">
                <a16:creationId xmlns:a16="http://schemas.microsoft.com/office/drawing/2014/main" id="{8772DAF5-ABD2-8457-213E-3DCC5C314639}"/>
              </a:ext>
            </a:extLst>
          </p:cNvPr>
          <p:cNvPicPr>
            <a:picLocks noChangeAspect="1"/>
          </p:cNvPicPr>
          <p:nvPr/>
        </p:nvPicPr>
        <p:blipFill>
          <a:blip r:embed="rId2"/>
          <a:stretch>
            <a:fillRect/>
          </a:stretch>
        </p:blipFill>
        <p:spPr>
          <a:xfrm>
            <a:off x="513760" y="1639192"/>
            <a:ext cx="5262200" cy="357961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58AFF49-6655-9622-46B8-593FABAC693C}"/>
              </a:ext>
            </a:extLst>
          </p:cNvPr>
          <p:cNvPicPr>
            <a:picLocks noChangeAspect="1"/>
          </p:cNvPicPr>
          <p:nvPr/>
        </p:nvPicPr>
        <p:blipFill>
          <a:blip r:embed="rId3"/>
          <a:stretch>
            <a:fillRect/>
          </a:stretch>
        </p:blipFill>
        <p:spPr>
          <a:xfrm>
            <a:off x="6338530" y="1066800"/>
            <a:ext cx="5634284" cy="4724400"/>
          </a:xfrm>
          <a:prstGeom prst="rect">
            <a:avLst/>
          </a:prstGeom>
        </p:spPr>
      </p:pic>
      <p:cxnSp>
        <p:nvCxnSpPr>
          <p:cNvPr id="12" name="Curved Connector 11">
            <a:extLst>
              <a:ext uri="{FF2B5EF4-FFF2-40B4-BE49-F238E27FC236}">
                <a16:creationId xmlns:a16="http://schemas.microsoft.com/office/drawing/2014/main" id="{B0732833-C87A-494D-1617-9688D500DE30}"/>
              </a:ext>
            </a:extLst>
          </p:cNvPr>
          <p:cNvCxnSpPr>
            <a:cxnSpLocks/>
          </p:cNvCxnSpPr>
          <p:nvPr/>
        </p:nvCxnSpPr>
        <p:spPr>
          <a:xfrm>
            <a:off x="7696200" y="876301"/>
            <a:ext cx="1066802" cy="61635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8B78DF7F-29CE-4F71-8429-8DB160DE7F8D}"/>
              </a:ext>
            </a:extLst>
          </p:cNvPr>
          <p:cNvCxnSpPr>
            <a:cxnSpLocks/>
          </p:cNvCxnSpPr>
          <p:nvPr/>
        </p:nvCxnSpPr>
        <p:spPr>
          <a:xfrm rot="5400000" flipH="1" flipV="1">
            <a:off x="7543800" y="2438400"/>
            <a:ext cx="838200" cy="53340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654318-E122-EC38-9DAF-21E6E4B4D302}"/>
              </a:ext>
            </a:extLst>
          </p:cNvPr>
          <p:cNvSpPr txBox="1"/>
          <p:nvPr/>
        </p:nvSpPr>
        <p:spPr>
          <a:xfrm>
            <a:off x="6367009" y="508170"/>
            <a:ext cx="5579301" cy="440890"/>
          </a:xfrm>
          <a:prstGeom prst="rect">
            <a:avLst/>
          </a:prstGeom>
          <a:noFill/>
          <a:ln w="25400">
            <a:noFill/>
          </a:ln>
        </p:spPr>
        <p:txBody>
          <a:bodyPr wrap="square" tIns="91440" bIns="91440" rtlCol="0">
            <a:spAutoFit/>
          </a:bodyPr>
          <a:lstStyle/>
          <a:p>
            <a:pPr algn="l">
              <a:lnSpc>
                <a:spcPct val="90000"/>
              </a:lnSpc>
              <a:spcBef>
                <a:spcPts val="600"/>
              </a:spcBef>
            </a:pPr>
            <a:r>
              <a:rPr lang="en-US" b="1" dirty="0"/>
              <a:t>Confirm it’s you!</a:t>
            </a:r>
          </a:p>
        </p:txBody>
      </p:sp>
      <p:sp>
        <p:nvSpPr>
          <p:cNvPr id="19" name="TextBox 18">
            <a:extLst>
              <a:ext uri="{FF2B5EF4-FFF2-40B4-BE49-F238E27FC236}">
                <a16:creationId xmlns:a16="http://schemas.microsoft.com/office/drawing/2014/main" id="{65BA1E7A-A2E8-7CDC-20D3-16CF69B88C37}"/>
              </a:ext>
            </a:extLst>
          </p:cNvPr>
          <p:cNvSpPr txBox="1"/>
          <p:nvPr/>
        </p:nvSpPr>
        <p:spPr>
          <a:xfrm>
            <a:off x="6781800" y="3090814"/>
            <a:ext cx="5579301" cy="440890"/>
          </a:xfrm>
          <a:prstGeom prst="rect">
            <a:avLst/>
          </a:prstGeom>
          <a:noFill/>
          <a:ln w="25400">
            <a:noFill/>
          </a:ln>
        </p:spPr>
        <p:txBody>
          <a:bodyPr wrap="square" tIns="91440" bIns="91440" rtlCol="0">
            <a:spAutoFit/>
          </a:bodyPr>
          <a:lstStyle/>
          <a:p>
            <a:pPr algn="l">
              <a:lnSpc>
                <a:spcPct val="90000"/>
              </a:lnSpc>
              <a:spcBef>
                <a:spcPts val="600"/>
              </a:spcBef>
            </a:pPr>
            <a:r>
              <a:rPr lang="en-US" b="1" dirty="0"/>
              <a:t>Choose the right option!</a:t>
            </a:r>
          </a:p>
        </p:txBody>
      </p:sp>
    </p:spTree>
    <p:extLst>
      <p:ext uri="{BB962C8B-B14F-4D97-AF65-F5344CB8AC3E}">
        <p14:creationId xmlns:p14="http://schemas.microsoft.com/office/powerpoint/2010/main" val="35589421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4ABF2B1-7DF4-4BEA-8696-A09EF7AEB414}"/>
              </a:ext>
            </a:extLst>
          </p:cNvPr>
          <p:cNvGraphicFramePr>
            <a:graphicFrameLocks noGrp="1"/>
          </p:cNvGraphicFramePr>
          <p:nvPr>
            <p:extLst>
              <p:ext uri="{D42A27DB-BD31-4B8C-83A1-F6EECF244321}">
                <p14:modId xmlns:p14="http://schemas.microsoft.com/office/powerpoint/2010/main" val="2818802185"/>
              </p:ext>
            </p:extLst>
          </p:nvPr>
        </p:nvGraphicFramePr>
        <p:xfrm>
          <a:off x="335280" y="1143000"/>
          <a:ext cx="5608320" cy="4023360"/>
        </p:xfrm>
        <a:graphic>
          <a:graphicData uri="http://schemas.openxmlformats.org/drawingml/2006/table">
            <a:tbl>
              <a:tblPr firstRow="1" bandRow="1">
                <a:tableStyleId>{5C22544A-7EE6-4342-B048-85BDC9FD1C3A}</a:tableStyleId>
              </a:tblPr>
              <a:tblGrid>
                <a:gridCol w="5608320">
                  <a:extLst>
                    <a:ext uri="{9D8B030D-6E8A-4147-A177-3AD203B41FA5}">
                      <a16:colId xmlns:a16="http://schemas.microsoft.com/office/drawing/2014/main" val="4222816512"/>
                    </a:ext>
                  </a:extLst>
                </a:gridCol>
              </a:tblGrid>
              <a:tr h="1005840">
                <a:tc>
                  <a:txBody>
                    <a:bodyPr/>
                    <a:lstStyle/>
                    <a:p>
                      <a:pPr>
                        <a:lnSpc>
                          <a:spcPct val="90000"/>
                        </a:lnSpc>
                        <a:spcBef>
                          <a:spcPts val="600"/>
                        </a:spcBef>
                      </a:pPr>
                      <a:r>
                        <a:rPr lang="en-US" sz="3200" b="1" dirty="0">
                          <a:solidFill>
                            <a:schemeClr val="tx1"/>
                          </a:solidFill>
                        </a:rPr>
                        <a:t>Have you:</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75622664"/>
                  </a:ext>
                </a:extLst>
              </a:tr>
              <a:tr h="1005840">
                <a:tc>
                  <a:txBody>
                    <a:bodyPr/>
                    <a:lstStyle/>
                    <a:p>
                      <a:pPr>
                        <a:lnSpc>
                          <a:spcPct val="90000"/>
                        </a:lnSpc>
                        <a:spcBef>
                          <a:spcPts val="600"/>
                        </a:spcBef>
                      </a:pPr>
                      <a:r>
                        <a:rPr lang="en-US" b="1" dirty="0">
                          <a:solidFill>
                            <a:schemeClr val="tx1"/>
                          </a:solidFill>
                        </a:rPr>
                        <a:t>Completed all online onboarding forms &amp; received your orientation packet?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931673542"/>
                  </a:ext>
                </a:extLst>
              </a:tr>
              <a:tr h="1005840">
                <a:tc>
                  <a:txBody>
                    <a:bodyPr/>
                    <a:lstStyle/>
                    <a:p>
                      <a:pPr>
                        <a:lnSpc>
                          <a:spcPct val="90000"/>
                        </a:lnSpc>
                        <a:spcBef>
                          <a:spcPts val="600"/>
                        </a:spcBef>
                      </a:pPr>
                      <a:r>
                        <a:rPr lang="en-US" b="1" dirty="0">
                          <a:solidFill>
                            <a:schemeClr val="tx1"/>
                          </a:solidFill>
                        </a:rPr>
                        <a:t>Verified your ID/Social Security/Working Papers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4586796"/>
                  </a:ext>
                </a:extLst>
              </a:tr>
              <a:tr h="1005840">
                <a:tc>
                  <a:txBody>
                    <a:bodyPr/>
                    <a:lstStyle/>
                    <a:p>
                      <a:pPr>
                        <a:lnSpc>
                          <a:spcPct val="90000"/>
                        </a:lnSpc>
                        <a:spcBef>
                          <a:spcPts val="600"/>
                        </a:spcBef>
                      </a:pPr>
                      <a:r>
                        <a:rPr lang="en-US" b="1" dirty="0">
                          <a:solidFill>
                            <a:schemeClr val="tx1"/>
                          </a:solidFill>
                        </a:rPr>
                        <a:t>If you have not done either of these, we must reschedule your orientation.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4855937"/>
                  </a:ext>
                </a:extLst>
              </a:tr>
            </a:tbl>
          </a:graphicData>
        </a:graphic>
      </p:graphicFrame>
      <p:sp>
        <p:nvSpPr>
          <p:cNvPr id="17" name="Check">
            <a:extLst>
              <a:ext uri="{FF2B5EF4-FFF2-40B4-BE49-F238E27FC236}">
                <a16:creationId xmlns:a16="http://schemas.microsoft.com/office/drawing/2014/main" id="{16EF8601-1C51-48FE-B27C-ED6753AA4472}"/>
              </a:ext>
              <a:ext uri="{C183D7F6-B498-43B3-948B-1728B52AA6E4}">
                <adec:decorative xmlns:adec="http://schemas.microsoft.com/office/drawing/2017/decorative" val="1"/>
              </a:ext>
            </a:extLst>
          </p:cNvPr>
          <p:cNvSpPr>
            <a:spLocks noChangeAspect="1"/>
          </p:cNvSpPr>
          <p:nvPr/>
        </p:nvSpPr>
        <p:spPr>
          <a:xfrm>
            <a:off x="467733" y="2560320"/>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
        <p:nvSpPr>
          <p:cNvPr id="16" name="Check" descr="example showing the green check next to a list item indicating &quot;do this&quot;">
            <a:extLst>
              <a:ext uri="{FF2B5EF4-FFF2-40B4-BE49-F238E27FC236}">
                <a16:creationId xmlns:a16="http://schemas.microsoft.com/office/drawing/2014/main" id="{CFB2466C-FC06-4CBD-91C3-63D8534A3F13}"/>
              </a:ext>
            </a:extLst>
          </p:cNvPr>
          <p:cNvSpPr>
            <a:spLocks noChangeAspect="1"/>
          </p:cNvSpPr>
          <p:nvPr/>
        </p:nvSpPr>
        <p:spPr>
          <a:xfrm>
            <a:off x="467733" y="3566160"/>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
        <p:nvSpPr>
          <p:cNvPr id="15" name="X">
            <a:extLst>
              <a:ext uri="{FF2B5EF4-FFF2-40B4-BE49-F238E27FC236}">
                <a16:creationId xmlns:a16="http://schemas.microsoft.com/office/drawing/2014/main" id="{EDE3B826-EDBC-47A0-8424-DF897B01B088}"/>
              </a:ext>
              <a:ext uri="{C183D7F6-B498-43B3-948B-1728B52AA6E4}">
                <adec:decorative xmlns:adec="http://schemas.microsoft.com/office/drawing/2017/decorative" val="1"/>
              </a:ext>
            </a:extLst>
          </p:cNvPr>
          <p:cNvSpPr>
            <a:spLocks noChangeAspect="1"/>
          </p:cNvSpPr>
          <p:nvPr/>
        </p:nvSpPr>
        <p:spPr>
          <a:xfrm>
            <a:off x="481601" y="4554808"/>
            <a:ext cx="154352" cy="154352"/>
          </a:xfrm>
          <a:custGeom>
            <a:avLst/>
            <a:gdLst>
              <a:gd name="connsiteX0" fmla="*/ 220504 w 220503"/>
              <a:gd name="connsiteY0" fmla="*/ 33719 h 220503"/>
              <a:gd name="connsiteX1" fmla="*/ 186785 w 220503"/>
              <a:gd name="connsiteY1" fmla="*/ 0 h 220503"/>
              <a:gd name="connsiteX2" fmla="*/ 110204 w 220503"/>
              <a:gd name="connsiteY2" fmla="*/ 76581 h 220503"/>
              <a:gd name="connsiteX3" fmla="*/ 33719 w 220503"/>
              <a:gd name="connsiteY3" fmla="*/ 0 h 220503"/>
              <a:gd name="connsiteX4" fmla="*/ 0 w 220503"/>
              <a:gd name="connsiteY4" fmla="*/ 33719 h 220503"/>
              <a:gd name="connsiteX5" fmla="*/ 76581 w 220503"/>
              <a:gd name="connsiteY5" fmla="*/ 110204 h 220503"/>
              <a:gd name="connsiteX6" fmla="*/ 0 w 220503"/>
              <a:gd name="connsiteY6" fmla="*/ 186785 h 220503"/>
              <a:gd name="connsiteX7" fmla="*/ 33719 w 220503"/>
              <a:gd name="connsiteY7" fmla="*/ 220504 h 220503"/>
              <a:gd name="connsiteX8" fmla="*/ 110204 w 220503"/>
              <a:gd name="connsiteY8" fmla="*/ 143923 h 220503"/>
              <a:gd name="connsiteX9" fmla="*/ 186785 w 220503"/>
              <a:gd name="connsiteY9" fmla="*/ 220504 h 220503"/>
              <a:gd name="connsiteX10" fmla="*/ 220504 w 220503"/>
              <a:gd name="connsiteY10" fmla="*/ 186785 h 220503"/>
              <a:gd name="connsiteX11" fmla="*/ 143923 w 220503"/>
              <a:gd name="connsiteY11" fmla="*/ 110204 h 220503"/>
              <a:gd name="connsiteX12" fmla="*/ 220504 w 220503"/>
              <a:gd name="connsiteY12" fmla="*/ 33719 h 22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503" h="220503">
                <a:moveTo>
                  <a:pt x="220504" y="33719"/>
                </a:moveTo>
                <a:lnTo>
                  <a:pt x="186785" y="0"/>
                </a:lnTo>
                <a:lnTo>
                  <a:pt x="110204" y="76581"/>
                </a:lnTo>
                <a:lnTo>
                  <a:pt x="33719" y="0"/>
                </a:lnTo>
                <a:lnTo>
                  <a:pt x="0" y="33719"/>
                </a:lnTo>
                <a:lnTo>
                  <a:pt x="76581" y="110204"/>
                </a:lnTo>
                <a:lnTo>
                  <a:pt x="0" y="186785"/>
                </a:lnTo>
                <a:lnTo>
                  <a:pt x="33719" y="220504"/>
                </a:lnTo>
                <a:lnTo>
                  <a:pt x="110204" y="143923"/>
                </a:lnTo>
                <a:lnTo>
                  <a:pt x="186785" y="220504"/>
                </a:lnTo>
                <a:lnTo>
                  <a:pt x="220504" y="186785"/>
                </a:lnTo>
                <a:lnTo>
                  <a:pt x="143923" y="110204"/>
                </a:lnTo>
                <a:lnTo>
                  <a:pt x="220504" y="33719"/>
                </a:lnTo>
                <a:close/>
              </a:path>
            </a:pathLst>
          </a:custGeom>
          <a:solidFill>
            <a:schemeClr val="accent2"/>
          </a:solidFill>
          <a:ln w="9525" cap="flat">
            <a:noFill/>
            <a:prstDash val="solid"/>
            <a:miter/>
          </a:ln>
        </p:spPr>
        <p:txBody>
          <a:bodyPr rtlCol="0" anchor="ctr"/>
          <a:lstStyle/>
          <a:p>
            <a:endParaRPr lang="en-US"/>
          </a:p>
        </p:txBody>
      </p:sp>
      <p:pic>
        <p:nvPicPr>
          <p:cNvPr id="3" name="Picture 2" descr="A paper with a logo on it&#10;&#10;Description automatically generated">
            <a:extLst>
              <a:ext uri="{FF2B5EF4-FFF2-40B4-BE49-F238E27FC236}">
                <a16:creationId xmlns:a16="http://schemas.microsoft.com/office/drawing/2014/main" id="{47B8BD34-E000-2360-7663-8DC0BA444A03}"/>
              </a:ext>
            </a:extLst>
          </p:cNvPr>
          <p:cNvPicPr>
            <a:picLocks noChangeAspect="1"/>
          </p:cNvPicPr>
          <p:nvPr/>
        </p:nvPicPr>
        <p:blipFill>
          <a:blip r:embed="rId4"/>
          <a:stretch>
            <a:fillRect/>
          </a:stretch>
        </p:blipFill>
        <p:spPr>
          <a:xfrm>
            <a:off x="6781800" y="450236"/>
            <a:ext cx="4621465" cy="595752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2636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F54E-F578-0D13-F4C4-35908B0E7183}"/>
              </a:ext>
            </a:extLst>
          </p:cNvPr>
          <p:cNvSpPr>
            <a:spLocks noGrp="1"/>
          </p:cNvSpPr>
          <p:nvPr>
            <p:ph type="ctrTitle"/>
          </p:nvPr>
        </p:nvSpPr>
        <p:spPr>
          <a:xfrm>
            <a:off x="381000" y="457200"/>
            <a:ext cx="5394960" cy="838200"/>
          </a:xfrm>
        </p:spPr>
        <p:txBody>
          <a:bodyPr/>
          <a:lstStyle/>
          <a:p>
            <a:r>
              <a:rPr lang="en-US" dirty="0"/>
              <a:t>Using the Time Clock</a:t>
            </a:r>
          </a:p>
        </p:txBody>
      </p:sp>
      <p:sp>
        <p:nvSpPr>
          <p:cNvPr id="7" name="TextBox 6">
            <a:extLst>
              <a:ext uri="{FF2B5EF4-FFF2-40B4-BE49-F238E27FC236}">
                <a16:creationId xmlns:a16="http://schemas.microsoft.com/office/drawing/2014/main" id="{612B5951-088A-9827-0B3A-6074D2C8C7FC}"/>
              </a:ext>
            </a:extLst>
          </p:cNvPr>
          <p:cNvSpPr txBox="1"/>
          <p:nvPr/>
        </p:nvSpPr>
        <p:spPr>
          <a:xfrm>
            <a:off x="9713843" y="1272209"/>
            <a:ext cx="184731" cy="583237"/>
          </a:xfrm>
          <a:prstGeom prst="rect">
            <a:avLst/>
          </a:prstGeom>
          <a:noFill/>
          <a:ln w="25400">
            <a:noFill/>
          </a:ln>
        </p:spPr>
        <p:txBody>
          <a:bodyPr wrap="none" tIns="91440" bIns="91440" rtlCol="0">
            <a:spAutoFit/>
          </a:bodyPr>
          <a:lstStyle/>
          <a:p>
            <a:pPr algn="ctr">
              <a:lnSpc>
                <a:spcPct val="90000"/>
              </a:lnSpc>
              <a:spcBef>
                <a:spcPts val="600"/>
              </a:spcBef>
            </a:pPr>
            <a:endParaRPr lang="en-US" sz="2800" dirty="0" err="1"/>
          </a:p>
        </p:txBody>
      </p:sp>
      <p:sp>
        <p:nvSpPr>
          <p:cNvPr id="16" name="TextBox 15">
            <a:extLst>
              <a:ext uri="{FF2B5EF4-FFF2-40B4-BE49-F238E27FC236}">
                <a16:creationId xmlns:a16="http://schemas.microsoft.com/office/drawing/2014/main" id="{72654318-E122-EC38-9DAF-21E6E4B4D302}"/>
              </a:ext>
            </a:extLst>
          </p:cNvPr>
          <p:cNvSpPr txBox="1"/>
          <p:nvPr/>
        </p:nvSpPr>
        <p:spPr>
          <a:xfrm>
            <a:off x="6324600" y="2057400"/>
            <a:ext cx="5579301" cy="3140860"/>
          </a:xfrm>
          <a:prstGeom prst="rect">
            <a:avLst/>
          </a:prstGeom>
          <a:noFill/>
          <a:ln w="25400">
            <a:noFill/>
          </a:ln>
        </p:spPr>
        <p:txBody>
          <a:bodyPr wrap="square" tIns="91440" bIns="91440" rtlCol="0">
            <a:spAutoFit/>
          </a:bodyPr>
          <a:lstStyle/>
          <a:p>
            <a:pPr algn="ctr">
              <a:lnSpc>
                <a:spcPct val="90000"/>
              </a:lnSpc>
              <a:spcBef>
                <a:spcPts val="600"/>
              </a:spcBef>
            </a:pPr>
            <a:r>
              <a:rPr lang="en-US" sz="2800" b="1" dirty="0"/>
              <a:t>From time to time, you may see this alert!</a:t>
            </a:r>
          </a:p>
          <a:p>
            <a:pPr algn="ctr">
              <a:lnSpc>
                <a:spcPct val="90000"/>
              </a:lnSpc>
              <a:spcBef>
                <a:spcPts val="600"/>
              </a:spcBef>
            </a:pPr>
            <a:r>
              <a:rPr lang="en-US" sz="2800" b="1" dirty="0"/>
              <a:t>Read the alert carefully - you’ll need a manager to approve your punch in.  </a:t>
            </a:r>
          </a:p>
          <a:p>
            <a:pPr algn="ctr">
              <a:lnSpc>
                <a:spcPct val="90000"/>
              </a:lnSpc>
              <a:spcBef>
                <a:spcPts val="600"/>
              </a:spcBef>
            </a:pPr>
            <a:endParaRPr lang="en-US" sz="2800" b="1" dirty="0"/>
          </a:p>
          <a:p>
            <a:pPr algn="ctr">
              <a:lnSpc>
                <a:spcPct val="90000"/>
              </a:lnSpc>
              <a:spcBef>
                <a:spcPts val="600"/>
              </a:spcBef>
            </a:pPr>
            <a:endParaRPr lang="en-US" sz="2800" b="1" dirty="0"/>
          </a:p>
        </p:txBody>
      </p:sp>
      <p:pic>
        <p:nvPicPr>
          <p:cNvPr id="4" name="Picture 3" descr="A screenshot of a computer&#10;&#10;Description automatically generated">
            <a:extLst>
              <a:ext uri="{FF2B5EF4-FFF2-40B4-BE49-F238E27FC236}">
                <a16:creationId xmlns:a16="http://schemas.microsoft.com/office/drawing/2014/main" id="{0849AEC8-DEDD-0289-AC5D-3DC740CC5CDE}"/>
              </a:ext>
            </a:extLst>
          </p:cNvPr>
          <p:cNvPicPr>
            <a:picLocks noChangeAspect="1"/>
          </p:cNvPicPr>
          <p:nvPr/>
        </p:nvPicPr>
        <p:blipFill>
          <a:blip r:embed="rId2"/>
          <a:stretch>
            <a:fillRect/>
          </a:stretch>
        </p:blipFill>
        <p:spPr>
          <a:xfrm>
            <a:off x="762000" y="1828800"/>
            <a:ext cx="4847860" cy="2835541"/>
          </a:xfrm>
          <a:prstGeom prst="rect">
            <a:avLst/>
          </a:prstGeom>
        </p:spPr>
      </p:pic>
    </p:spTree>
    <p:extLst>
      <p:ext uri="{BB962C8B-B14F-4D97-AF65-F5344CB8AC3E}">
        <p14:creationId xmlns:p14="http://schemas.microsoft.com/office/powerpoint/2010/main" val="300531192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F54E-F578-0D13-F4C4-35908B0E7183}"/>
              </a:ext>
            </a:extLst>
          </p:cNvPr>
          <p:cNvSpPr>
            <a:spLocks noGrp="1"/>
          </p:cNvSpPr>
          <p:nvPr>
            <p:ph type="ctrTitle"/>
          </p:nvPr>
        </p:nvSpPr>
        <p:spPr>
          <a:xfrm>
            <a:off x="381000" y="457200"/>
            <a:ext cx="5394960" cy="838200"/>
          </a:xfrm>
        </p:spPr>
        <p:txBody>
          <a:bodyPr/>
          <a:lstStyle/>
          <a:p>
            <a:r>
              <a:rPr lang="en-US" dirty="0"/>
              <a:t>Using the Time Clock</a:t>
            </a:r>
          </a:p>
        </p:txBody>
      </p:sp>
      <p:sp>
        <p:nvSpPr>
          <p:cNvPr id="7" name="TextBox 6">
            <a:extLst>
              <a:ext uri="{FF2B5EF4-FFF2-40B4-BE49-F238E27FC236}">
                <a16:creationId xmlns:a16="http://schemas.microsoft.com/office/drawing/2014/main" id="{612B5951-088A-9827-0B3A-6074D2C8C7FC}"/>
              </a:ext>
            </a:extLst>
          </p:cNvPr>
          <p:cNvSpPr txBox="1"/>
          <p:nvPr/>
        </p:nvSpPr>
        <p:spPr>
          <a:xfrm>
            <a:off x="9713843" y="1272209"/>
            <a:ext cx="184731" cy="583237"/>
          </a:xfrm>
          <a:prstGeom prst="rect">
            <a:avLst/>
          </a:prstGeom>
          <a:noFill/>
          <a:ln w="25400">
            <a:noFill/>
          </a:ln>
        </p:spPr>
        <p:txBody>
          <a:bodyPr wrap="none" tIns="91440" bIns="91440" rtlCol="0">
            <a:spAutoFit/>
          </a:bodyPr>
          <a:lstStyle/>
          <a:p>
            <a:pPr algn="ctr">
              <a:lnSpc>
                <a:spcPct val="90000"/>
              </a:lnSpc>
              <a:spcBef>
                <a:spcPts val="600"/>
              </a:spcBef>
            </a:pPr>
            <a:endParaRPr lang="en-US" sz="2800" dirty="0" err="1"/>
          </a:p>
        </p:txBody>
      </p:sp>
      <p:sp>
        <p:nvSpPr>
          <p:cNvPr id="16" name="TextBox 15">
            <a:extLst>
              <a:ext uri="{FF2B5EF4-FFF2-40B4-BE49-F238E27FC236}">
                <a16:creationId xmlns:a16="http://schemas.microsoft.com/office/drawing/2014/main" id="{72654318-E122-EC38-9DAF-21E6E4B4D302}"/>
              </a:ext>
            </a:extLst>
          </p:cNvPr>
          <p:cNvSpPr txBox="1"/>
          <p:nvPr/>
        </p:nvSpPr>
        <p:spPr>
          <a:xfrm>
            <a:off x="6324600" y="1202635"/>
            <a:ext cx="5579301" cy="4844403"/>
          </a:xfrm>
          <a:prstGeom prst="rect">
            <a:avLst/>
          </a:prstGeom>
          <a:noFill/>
          <a:ln w="25400">
            <a:noFill/>
          </a:ln>
        </p:spPr>
        <p:txBody>
          <a:bodyPr wrap="square" tIns="91440" bIns="91440" rtlCol="0">
            <a:spAutoFit/>
          </a:bodyPr>
          <a:lstStyle/>
          <a:p>
            <a:pPr algn="ctr">
              <a:lnSpc>
                <a:spcPct val="90000"/>
              </a:lnSpc>
              <a:spcBef>
                <a:spcPts val="600"/>
              </a:spcBef>
            </a:pPr>
            <a:r>
              <a:rPr lang="en-US" sz="2800" b="1" dirty="0"/>
              <a:t>Each column may display symbols from time to time – these are visual aids to help managers run shifts better!</a:t>
            </a:r>
          </a:p>
          <a:p>
            <a:pPr algn="ctr">
              <a:lnSpc>
                <a:spcPct val="90000"/>
              </a:lnSpc>
              <a:spcBef>
                <a:spcPts val="600"/>
              </a:spcBef>
            </a:pPr>
            <a:endParaRPr lang="en-US" sz="2800" b="1" dirty="0"/>
          </a:p>
          <a:p>
            <a:pPr algn="ctr">
              <a:lnSpc>
                <a:spcPct val="90000"/>
              </a:lnSpc>
              <a:spcBef>
                <a:spcPts val="600"/>
              </a:spcBef>
            </a:pPr>
            <a:r>
              <a:rPr lang="en-US" sz="2400" b="1" dirty="0"/>
              <a:t>If you see </a:t>
            </a:r>
            <a:r>
              <a:rPr lang="en-US" sz="2400" b="1" dirty="0">
                <a:solidFill>
                  <a:schemeClr val="accent3"/>
                </a:solidFill>
              </a:rPr>
              <a:t>green</a:t>
            </a:r>
            <a:r>
              <a:rPr lang="en-US" sz="2400" b="1" dirty="0"/>
              <a:t>, you’re good to go!</a:t>
            </a:r>
          </a:p>
          <a:p>
            <a:pPr algn="ctr">
              <a:lnSpc>
                <a:spcPct val="90000"/>
              </a:lnSpc>
              <a:spcBef>
                <a:spcPts val="600"/>
              </a:spcBef>
            </a:pPr>
            <a:r>
              <a:rPr lang="en-US" sz="2400" b="1" dirty="0"/>
              <a:t>If you see </a:t>
            </a:r>
            <a:r>
              <a:rPr lang="en-US" sz="2400" b="1" dirty="0">
                <a:solidFill>
                  <a:schemeClr val="accent1"/>
                </a:solidFill>
              </a:rPr>
              <a:t>yellow, </a:t>
            </a:r>
            <a:r>
              <a:rPr lang="en-US" sz="2400" b="1" dirty="0"/>
              <a:t>you’re cutting it close on taking your break or punching in/out on time!</a:t>
            </a:r>
          </a:p>
          <a:p>
            <a:pPr algn="ctr">
              <a:lnSpc>
                <a:spcPct val="90000"/>
              </a:lnSpc>
              <a:spcBef>
                <a:spcPts val="600"/>
              </a:spcBef>
            </a:pPr>
            <a:r>
              <a:rPr lang="en-US" sz="2400" b="1" dirty="0"/>
              <a:t>If you see </a:t>
            </a:r>
            <a:r>
              <a:rPr lang="en-US" sz="2400" b="1" dirty="0">
                <a:solidFill>
                  <a:schemeClr val="accent2"/>
                </a:solidFill>
              </a:rPr>
              <a:t>red</a:t>
            </a:r>
            <a:r>
              <a:rPr lang="en-US" sz="2400" b="1" dirty="0"/>
              <a:t>, you may have missed an expected time punch!</a:t>
            </a:r>
          </a:p>
          <a:p>
            <a:pPr algn="ctr">
              <a:lnSpc>
                <a:spcPct val="90000"/>
              </a:lnSpc>
              <a:spcBef>
                <a:spcPts val="600"/>
              </a:spcBef>
            </a:pPr>
            <a:endParaRPr lang="en-US" sz="2400" b="1" dirty="0"/>
          </a:p>
        </p:txBody>
      </p:sp>
      <p:pic>
        <p:nvPicPr>
          <p:cNvPr id="5" name="Picture 4" descr="A screenshot of a computer&#10;&#10;Description automatically generated">
            <a:extLst>
              <a:ext uri="{FF2B5EF4-FFF2-40B4-BE49-F238E27FC236}">
                <a16:creationId xmlns:a16="http://schemas.microsoft.com/office/drawing/2014/main" id="{27DCDC8A-863F-1AE9-010E-F756B83D6DC8}"/>
              </a:ext>
            </a:extLst>
          </p:cNvPr>
          <p:cNvPicPr>
            <a:picLocks noChangeAspect="1"/>
          </p:cNvPicPr>
          <p:nvPr/>
        </p:nvPicPr>
        <p:blipFill>
          <a:blip r:embed="rId2"/>
          <a:stretch>
            <a:fillRect/>
          </a:stretch>
        </p:blipFill>
        <p:spPr>
          <a:xfrm>
            <a:off x="288099" y="2057400"/>
            <a:ext cx="1752600" cy="2514600"/>
          </a:xfrm>
          <a:prstGeom prst="rect">
            <a:avLst/>
          </a:prstGeom>
        </p:spPr>
      </p:pic>
      <p:pic>
        <p:nvPicPr>
          <p:cNvPr id="8" name="Picture 7" descr="A screenshot of a phone&#10;&#10;Description automatically generated">
            <a:extLst>
              <a:ext uri="{FF2B5EF4-FFF2-40B4-BE49-F238E27FC236}">
                <a16:creationId xmlns:a16="http://schemas.microsoft.com/office/drawing/2014/main" id="{3A9EE509-63B8-0B42-B70F-57BEF2B80911}"/>
              </a:ext>
            </a:extLst>
          </p:cNvPr>
          <p:cNvPicPr>
            <a:picLocks noChangeAspect="1"/>
          </p:cNvPicPr>
          <p:nvPr/>
        </p:nvPicPr>
        <p:blipFill>
          <a:blip r:embed="rId3"/>
          <a:stretch>
            <a:fillRect/>
          </a:stretch>
        </p:blipFill>
        <p:spPr>
          <a:xfrm>
            <a:off x="2106237" y="1593850"/>
            <a:ext cx="1676400" cy="3670300"/>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4E024989-AA91-24F6-C085-A0BB78673919}"/>
              </a:ext>
            </a:extLst>
          </p:cNvPr>
          <p:cNvPicPr>
            <a:picLocks noChangeAspect="1"/>
          </p:cNvPicPr>
          <p:nvPr/>
        </p:nvPicPr>
        <p:blipFill rotWithShape="1">
          <a:blip r:embed="rId4"/>
          <a:srcRect t="2365" r="9589"/>
          <a:stretch/>
        </p:blipFill>
        <p:spPr>
          <a:xfrm>
            <a:off x="3921760" y="1593850"/>
            <a:ext cx="1676400" cy="3670300"/>
          </a:xfrm>
          <a:prstGeom prst="rect">
            <a:avLst/>
          </a:prstGeom>
        </p:spPr>
      </p:pic>
    </p:spTree>
    <p:extLst>
      <p:ext uri="{BB962C8B-B14F-4D97-AF65-F5344CB8AC3E}">
        <p14:creationId xmlns:p14="http://schemas.microsoft.com/office/powerpoint/2010/main" val="7744347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F54E-F578-0D13-F4C4-35908B0E7183}"/>
              </a:ext>
            </a:extLst>
          </p:cNvPr>
          <p:cNvSpPr>
            <a:spLocks noGrp="1"/>
          </p:cNvSpPr>
          <p:nvPr>
            <p:ph type="ctrTitle"/>
          </p:nvPr>
        </p:nvSpPr>
        <p:spPr>
          <a:xfrm>
            <a:off x="381000" y="457200"/>
            <a:ext cx="5394960" cy="838200"/>
          </a:xfrm>
        </p:spPr>
        <p:txBody>
          <a:bodyPr/>
          <a:lstStyle/>
          <a:p>
            <a:r>
              <a:rPr lang="en-US" dirty="0"/>
              <a:t>Using the Time Clock</a:t>
            </a:r>
          </a:p>
        </p:txBody>
      </p:sp>
      <p:sp>
        <p:nvSpPr>
          <p:cNvPr id="7" name="TextBox 6">
            <a:extLst>
              <a:ext uri="{FF2B5EF4-FFF2-40B4-BE49-F238E27FC236}">
                <a16:creationId xmlns:a16="http://schemas.microsoft.com/office/drawing/2014/main" id="{612B5951-088A-9827-0B3A-6074D2C8C7FC}"/>
              </a:ext>
            </a:extLst>
          </p:cNvPr>
          <p:cNvSpPr txBox="1"/>
          <p:nvPr/>
        </p:nvSpPr>
        <p:spPr>
          <a:xfrm>
            <a:off x="9713843" y="1272209"/>
            <a:ext cx="184731" cy="583237"/>
          </a:xfrm>
          <a:prstGeom prst="rect">
            <a:avLst/>
          </a:prstGeom>
          <a:noFill/>
          <a:ln w="25400">
            <a:noFill/>
          </a:ln>
        </p:spPr>
        <p:txBody>
          <a:bodyPr wrap="none" tIns="91440" bIns="91440" rtlCol="0">
            <a:spAutoFit/>
          </a:bodyPr>
          <a:lstStyle/>
          <a:p>
            <a:pPr algn="ctr">
              <a:lnSpc>
                <a:spcPct val="90000"/>
              </a:lnSpc>
              <a:spcBef>
                <a:spcPts val="600"/>
              </a:spcBef>
            </a:pPr>
            <a:endParaRPr lang="en-US" sz="2800" dirty="0" err="1"/>
          </a:p>
        </p:txBody>
      </p:sp>
      <p:sp>
        <p:nvSpPr>
          <p:cNvPr id="16" name="TextBox 15">
            <a:extLst>
              <a:ext uri="{FF2B5EF4-FFF2-40B4-BE49-F238E27FC236}">
                <a16:creationId xmlns:a16="http://schemas.microsoft.com/office/drawing/2014/main" id="{72654318-E122-EC38-9DAF-21E6E4B4D302}"/>
              </a:ext>
            </a:extLst>
          </p:cNvPr>
          <p:cNvSpPr txBox="1"/>
          <p:nvPr/>
        </p:nvSpPr>
        <p:spPr>
          <a:xfrm>
            <a:off x="6324600" y="1750943"/>
            <a:ext cx="5579301" cy="3693319"/>
          </a:xfrm>
          <a:prstGeom prst="rect">
            <a:avLst/>
          </a:prstGeom>
          <a:noFill/>
          <a:ln w="25400">
            <a:noFill/>
          </a:ln>
        </p:spPr>
        <p:txBody>
          <a:bodyPr wrap="square" tIns="91440" bIns="91440" rtlCol="0">
            <a:spAutoFit/>
          </a:bodyPr>
          <a:lstStyle/>
          <a:p>
            <a:pPr algn="ctr">
              <a:lnSpc>
                <a:spcPct val="90000"/>
              </a:lnSpc>
              <a:spcBef>
                <a:spcPts val="600"/>
              </a:spcBef>
            </a:pPr>
            <a:r>
              <a:rPr lang="en-US" sz="2800" b="1" dirty="0"/>
              <a:t>You can review your current time punches, schedule, and projected hours right on the clock.</a:t>
            </a:r>
          </a:p>
          <a:p>
            <a:pPr algn="ctr">
              <a:lnSpc>
                <a:spcPct val="90000"/>
              </a:lnSpc>
              <a:spcBef>
                <a:spcPts val="600"/>
              </a:spcBef>
            </a:pPr>
            <a:endParaRPr lang="en-US" sz="2800" b="1" dirty="0"/>
          </a:p>
          <a:p>
            <a:pPr algn="ctr">
              <a:lnSpc>
                <a:spcPct val="90000"/>
              </a:lnSpc>
              <a:spcBef>
                <a:spcPts val="600"/>
              </a:spcBef>
            </a:pPr>
            <a:r>
              <a:rPr lang="en-US" sz="2400" b="1" dirty="0"/>
              <a:t>Find your name on the list of currently punched employees, tap it, and enter your fingerprint to pull up this screen.</a:t>
            </a:r>
          </a:p>
          <a:p>
            <a:pPr algn="ctr">
              <a:lnSpc>
                <a:spcPct val="90000"/>
              </a:lnSpc>
              <a:spcBef>
                <a:spcPts val="600"/>
              </a:spcBef>
            </a:pPr>
            <a:endParaRPr lang="en-US" sz="2400" b="1" dirty="0"/>
          </a:p>
        </p:txBody>
      </p:sp>
      <p:pic>
        <p:nvPicPr>
          <p:cNvPr id="4" name="Picture 3" descr="A screenshot of a computer program&#10;&#10;Description automatically generated">
            <a:extLst>
              <a:ext uri="{FF2B5EF4-FFF2-40B4-BE49-F238E27FC236}">
                <a16:creationId xmlns:a16="http://schemas.microsoft.com/office/drawing/2014/main" id="{79FE6466-9B6D-D28E-A2A2-3EF6243B8FBF}"/>
              </a:ext>
            </a:extLst>
          </p:cNvPr>
          <p:cNvPicPr>
            <a:picLocks noChangeAspect="1"/>
          </p:cNvPicPr>
          <p:nvPr/>
        </p:nvPicPr>
        <p:blipFill>
          <a:blip r:embed="rId2"/>
          <a:stretch>
            <a:fillRect/>
          </a:stretch>
        </p:blipFill>
        <p:spPr>
          <a:xfrm>
            <a:off x="110357" y="1750943"/>
            <a:ext cx="5936246" cy="3356113"/>
          </a:xfrm>
          <a:prstGeom prst="rect">
            <a:avLst/>
          </a:prstGeom>
        </p:spPr>
      </p:pic>
    </p:spTree>
    <p:extLst>
      <p:ext uri="{BB962C8B-B14F-4D97-AF65-F5344CB8AC3E}">
        <p14:creationId xmlns:p14="http://schemas.microsoft.com/office/powerpoint/2010/main" val="6692757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3"/>
          <p:cNvSpPr>
            <a:spLocks noGrp="1"/>
          </p:cNvSpPr>
          <p:nvPr>
            <p:ph type="title"/>
          </p:nvPr>
        </p:nvSpPr>
        <p:spPr>
          <a:xfrm>
            <a:off x="1066800" y="228601"/>
            <a:ext cx="10789920" cy="914400"/>
          </a:xfrm>
        </p:spPr>
        <p:txBody>
          <a:bodyPr/>
          <a:lstStyle/>
          <a:p>
            <a:r>
              <a:rPr lang="en-US" dirty="0"/>
              <a:t>Pay Periods</a:t>
            </a:r>
          </a:p>
        </p:txBody>
      </p:sp>
      <p:cxnSp>
        <p:nvCxnSpPr>
          <p:cNvPr id="4" name="Decorative Line">
            <a:extLst>
              <a:ext uri="{FF2B5EF4-FFF2-40B4-BE49-F238E27FC236}">
                <a16:creationId xmlns:a16="http://schemas.microsoft.com/office/drawing/2014/main" id="{2A7C415A-A6D7-4BBF-8E5D-06A6F1DE2327}"/>
              </a:ext>
              <a:ext uri="{C183D7F6-B498-43B3-948B-1728B52AA6E4}">
                <adec:decorative xmlns:adec="http://schemas.microsoft.com/office/drawing/2017/decorative" val="1"/>
              </a:ext>
            </a:extLst>
          </p:cNvPr>
          <p:cNvCxnSpPr>
            <a:cxnSpLocks/>
          </p:cNvCxnSpPr>
          <p:nvPr/>
        </p:nvCxnSpPr>
        <p:spPr>
          <a:xfrm>
            <a:off x="1066800" y="1295400"/>
            <a:ext cx="301752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Textbox">
            <a:extLst>
              <a:ext uri="{FF2B5EF4-FFF2-40B4-BE49-F238E27FC236}">
                <a16:creationId xmlns:a16="http://schemas.microsoft.com/office/drawing/2014/main" id="{4946795E-5B5E-46DF-B00B-7D3B1E31921A}"/>
              </a:ext>
            </a:extLst>
          </p:cNvPr>
          <p:cNvSpPr>
            <a:spLocks noGrp="1"/>
          </p:cNvSpPr>
          <p:nvPr>
            <p:ph type="body" sz="quarter" idx="10"/>
          </p:nvPr>
        </p:nvSpPr>
        <p:spPr>
          <a:xfrm>
            <a:off x="838200" y="1524000"/>
            <a:ext cx="6553200" cy="2652712"/>
          </a:xfrm>
        </p:spPr>
        <p:txBody>
          <a:bodyPr/>
          <a:lstStyle/>
          <a:p>
            <a:pPr marL="285750" indent="-285750">
              <a:buFont typeface="Arial" panose="020B0604020202020204" pitchFamily="34" charset="0"/>
              <a:buChar char="•"/>
            </a:pPr>
            <a:r>
              <a:rPr lang="en-US" dirty="0"/>
              <a:t>Pay periods run on a biweekly basis, Monday through Sunday.  </a:t>
            </a:r>
          </a:p>
          <a:p>
            <a:pPr marL="285750" indent="-285750">
              <a:buFont typeface="Arial" panose="020B0604020202020204" pitchFamily="34" charset="0"/>
              <a:buChar char="•"/>
            </a:pPr>
            <a:r>
              <a:rPr lang="en-US" dirty="0"/>
              <a:t>Every store does not get paid on the same day, so your pay date may be different  from someone at a neighboring store!</a:t>
            </a:r>
          </a:p>
          <a:p>
            <a:pPr marL="285750" indent="-285750">
              <a:buFont typeface="Arial" panose="020B0604020202020204" pitchFamily="34" charset="0"/>
              <a:buChar char="•"/>
            </a:pPr>
            <a:r>
              <a:rPr lang="en-US" dirty="0"/>
              <a:t>You can find your store’s specific pay schedule on our website on the Employee Resources page.  </a:t>
            </a:r>
          </a:p>
          <a:p>
            <a:pPr marL="285750" indent="-285750">
              <a:buFont typeface="Arial" panose="020B0604020202020204" pitchFamily="34" charset="0"/>
              <a:buChar char="•"/>
            </a:pPr>
            <a:r>
              <a:rPr lang="en-US" dirty="0"/>
              <a:t>If you miss work, doctor’s excuses must be submitted before the end of the pay period to receive your appreciation pay.   The only exception to this rule is if your absence falls on the Saturday or Sunday of the end of the pay period.   In this case, you have until the following Wednesday to return your excuse. </a:t>
            </a:r>
          </a:p>
          <a:p>
            <a:endParaRPr lang="en-US" dirty="0"/>
          </a:p>
          <a:p>
            <a:pPr marL="285750" indent="-285750">
              <a:buFont typeface="Arial" panose="020B0604020202020204" pitchFamily="34" charset="0"/>
              <a:buChar char="•"/>
            </a:pPr>
            <a:endParaRPr lang="en-US" dirty="0"/>
          </a:p>
        </p:txBody>
      </p:sp>
      <p:pic>
        <p:nvPicPr>
          <p:cNvPr id="5" name="Graphic 4" descr="Payroll with solid fill">
            <a:extLst>
              <a:ext uri="{FF2B5EF4-FFF2-40B4-BE49-F238E27FC236}">
                <a16:creationId xmlns:a16="http://schemas.microsoft.com/office/drawing/2014/main" id="{511A87A9-B097-136A-ABFB-F47E57301F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0" y="1828800"/>
            <a:ext cx="2743200" cy="27432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7029350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7FB3-B609-2E13-2DDF-AC43CE4E3745}"/>
              </a:ext>
            </a:extLst>
          </p:cNvPr>
          <p:cNvSpPr>
            <a:spLocks noGrp="1"/>
          </p:cNvSpPr>
          <p:nvPr>
            <p:ph type="title"/>
          </p:nvPr>
        </p:nvSpPr>
        <p:spPr/>
        <p:txBody>
          <a:bodyPr/>
          <a:lstStyle/>
          <a:p>
            <a:r>
              <a:rPr lang="en-US" sz="3200" dirty="0"/>
              <a:t>Online Pay Stubs</a:t>
            </a:r>
          </a:p>
        </p:txBody>
      </p:sp>
      <p:pic>
        <p:nvPicPr>
          <p:cNvPr id="4" name="Picture 3" descr="A screen shot of a phone&#10;&#10;Description automatically generated">
            <a:extLst>
              <a:ext uri="{FF2B5EF4-FFF2-40B4-BE49-F238E27FC236}">
                <a16:creationId xmlns:a16="http://schemas.microsoft.com/office/drawing/2014/main" id="{4D8F0F53-14C7-54F8-33AD-E54581EF63A7}"/>
              </a:ext>
            </a:extLst>
          </p:cNvPr>
          <p:cNvPicPr>
            <a:picLocks noChangeAspect="1"/>
          </p:cNvPicPr>
          <p:nvPr/>
        </p:nvPicPr>
        <p:blipFill>
          <a:blip r:embed="rId2"/>
          <a:stretch>
            <a:fillRect/>
          </a:stretch>
        </p:blipFill>
        <p:spPr>
          <a:xfrm>
            <a:off x="7620000" y="562088"/>
            <a:ext cx="2711239" cy="58674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48B3722-E60A-DA51-E999-9B2DCDA3F7BF}"/>
              </a:ext>
            </a:extLst>
          </p:cNvPr>
          <p:cNvSpPr txBox="1"/>
          <p:nvPr/>
        </p:nvSpPr>
        <p:spPr>
          <a:xfrm>
            <a:off x="972110" y="1443841"/>
            <a:ext cx="5114925" cy="3970318"/>
          </a:xfrm>
          <a:prstGeom prst="rect">
            <a:avLst/>
          </a:prstGeom>
          <a:noFill/>
          <a:ln w="25400">
            <a:noFill/>
          </a:ln>
        </p:spPr>
        <p:txBody>
          <a:bodyPr wrap="square">
            <a:spAutoFit/>
          </a:bodyPr>
          <a:lstStyle/>
          <a:p>
            <a:pPr algn="ctr"/>
            <a:r>
              <a:rPr lang="en-US" sz="1800" dirty="0">
                <a:effectLst/>
              </a:rPr>
              <a:t>To review your pay stubs online, you can visit </a:t>
            </a:r>
            <a:r>
              <a:rPr lang="en-US" sz="1800" b="1" dirty="0" err="1">
                <a:effectLst/>
              </a:rPr>
              <a:t>payentry.com</a:t>
            </a:r>
            <a:r>
              <a:rPr lang="en-US" sz="1800" dirty="0">
                <a:effectLst/>
              </a:rPr>
              <a:t> or download the </a:t>
            </a:r>
            <a:r>
              <a:rPr lang="en-US" sz="1800" b="1" dirty="0">
                <a:effectLst/>
              </a:rPr>
              <a:t>Pay Entry app</a:t>
            </a:r>
            <a:r>
              <a:rPr lang="en-US" sz="1800" dirty="0">
                <a:effectLst/>
              </a:rPr>
              <a:t> from the App Store or Play Store. </a:t>
            </a:r>
          </a:p>
          <a:p>
            <a:pPr algn="ctr"/>
            <a:endParaRPr lang="en-US" dirty="0"/>
          </a:p>
          <a:p>
            <a:pPr algn="ctr"/>
            <a:r>
              <a:rPr lang="en-US" dirty="0">
                <a:effectLst/>
              </a:rPr>
              <a:t>Click Sign In and click “Forgot Password”</a:t>
            </a:r>
          </a:p>
          <a:p>
            <a:pPr algn="ctr"/>
            <a:r>
              <a:rPr lang="en-US" dirty="0">
                <a:effectLst/>
              </a:rPr>
              <a:t>Use </a:t>
            </a:r>
            <a:r>
              <a:rPr lang="en-US" dirty="0"/>
              <a:t>the email address associated with your Crew Account </a:t>
            </a:r>
          </a:p>
          <a:p>
            <a:pPr algn="ctr"/>
            <a:endParaRPr lang="en-US" dirty="0">
              <a:effectLst/>
            </a:endParaRPr>
          </a:p>
          <a:p>
            <a:pPr algn="ctr"/>
            <a:r>
              <a:rPr lang="en-US" dirty="0"/>
              <a:t>If you do not receive an email with a temporary password, it is possible that your online account was not yet activated.  </a:t>
            </a:r>
          </a:p>
          <a:p>
            <a:pPr algn="ctr"/>
            <a:endParaRPr lang="en-US" dirty="0">
              <a:effectLst/>
            </a:endParaRPr>
          </a:p>
          <a:p>
            <a:pPr algn="ctr"/>
            <a:r>
              <a:rPr lang="en-US" dirty="0"/>
              <a:t>You can activate your account using the online form on our website</a:t>
            </a:r>
          </a:p>
        </p:txBody>
      </p:sp>
    </p:spTree>
    <p:extLst>
      <p:ext uri="{BB962C8B-B14F-4D97-AF65-F5344CB8AC3E}">
        <p14:creationId xmlns:p14="http://schemas.microsoft.com/office/powerpoint/2010/main" val="311243450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74E1-A845-BEA5-CDF4-953EB89DEF4F}"/>
              </a:ext>
            </a:extLst>
          </p:cNvPr>
          <p:cNvSpPr>
            <a:spLocks noGrp="1"/>
          </p:cNvSpPr>
          <p:nvPr>
            <p:ph type="title"/>
          </p:nvPr>
        </p:nvSpPr>
        <p:spPr/>
        <p:txBody>
          <a:bodyPr/>
          <a:lstStyle/>
          <a:p>
            <a:r>
              <a:rPr lang="en-US" dirty="0"/>
              <a:t>Understanding Your Pay Stub</a:t>
            </a:r>
          </a:p>
        </p:txBody>
      </p:sp>
      <p:pic>
        <p:nvPicPr>
          <p:cNvPr id="3" name="Picture 2">
            <a:extLst>
              <a:ext uri="{FF2B5EF4-FFF2-40B4-BE49-F238E27FC236}">
                <a16:creationId xmlns:a16="http://schemas.microsoft.com/office/drawing/2014/main" id="{79A333C7-7CF8-7B98-858D-772D656F51F7}"/>
              </a:ext>
            </a:extLst>
          </p:cNvPr>
          <p:cNvPicPr>
            <a:picLocks noChangeAspect="1"/>
          </p:cNvPicPr>
          <p:nvPr/>
        </p:nvPicPr>
        <p:blipFill>
          <a:blip r:embed="rId2"/>
          <a:stretch>
            <a:fillRect/>
          </a:stretch>
        </p:blipFill>
        <p:spPr>
          <a:xfrm>
            <a:off x="3124200" y="540599"/>
            <a:ext cx="5035262" cy="6516221"/>
          </a:xfrm>
          <a:prstGeom prst="rect">
            <a:avLst/>
          </a:prstGeom>
        </p:spPr>
      </p:pic>
      <p:cxnSp>
        <p:nvCxnSpPr>
          <p:cNvPr id="5" name="Straight Arrow Connector 4">
            <a:extLst>
              <a:ext uri="{FF2B5EF4-FFF2-40B4-BE49-F238E27FC236}">
                <a16:creationId xmlns:a16="http://schemas.microsoft.com/office/drawing/2014/main" id="{FA56290C-4A89-5570-FAEB-D2F647E061FA}"/>
              </a:ext>
            </a:extLst>
          </p:cNvPr>
          <p:cNvCxnSpPr/>
          <p:nvPr/>
        </p:nvCxnSpPr>
        <p:spPr>
          <a:xfrm>
            <a:off x="1905000" y="1981200"/>
            <a:ext cx="1600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99695C4-66B1-123D-A17B-5F3BE9077B1C}"/>
              </a:ext>
            </a:extLst>
          </p:cNvPr>
          <p:cNvCxnSpPr>
            <a:cxnSpLocks/>
          </p:cNvCxnSpPr>
          <p:nvPr/>
        </p:nvCxnSpPr>
        <p:spPr>
          <a:xfrm flipH="1">
            <a:off x="6858000" y="2895600"/>
            <a:ext cx="234203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8E7FC9B-1D3B-B773-9513-00FA36F10C9F}"/>
              </a:ext>
            </a:extLst>
          </p:cNvPr>
          <p:cNvCxnSpPr>
            <a:cxnSpLocks/>
          </p:cNvCxnSpPr>
          <p:nvPr/>
        </p:nvCxnSpPr>
        <p:spPr>
          <a:xfrm flipH="1">
            <a:off x="8311862" y="3815716"/>
            <a:ext cx="1219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E89FB83-AF4D-CB1C-2F7B-95AB67F36CDE}"/>
              </a:ext>
            </a:extLst>
          </p:cNvPr>
          <p:cNvCxnSpPr>
            <a:cxnSpLocks/>
          </p:cNvCxnSpPr>
          <p:nvPr/>
        </p:nvCxnSpPr>
        <p:spPr>
          <a:xfrm flipH="1">
            <a:off x="8375539" y="4953000"/>
            <a:ext cx="1219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B438506-A10B-7B07-8C2A-C87BB51A8DE0}"/>
              </a:ext>
            </a:extLst>
          </p:cNvPr>
          <p:cNvCxnSpPr>
            <a:cxnSpLocks/>
          </p:cNvCxnSpPr>
          <p:nvPr/>
        </p:nvCxnSpPr>
        <p:spPr>
          <a:xfrm flipH="1">
            <a:off x="5943600" y="6248400"/>
            <a:ext cx="1219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1BE883-6B5E-DF42-D156-57FBB18D547E}"/>
              </a:ext>
            </a:extLst>
          </p:cNvPr>
          <p:cNvCxnSpPr>
            <a:cxnSpLocks/>
          </p:cNvCxnSpPr>
          <p:nvPr/>
        </p:nvCxnSpPr>
        <p:spPr>
          <a:xfrm>
            <a:off x="1905000" y="5562600"/>
            <a:ext cx="1295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D76C53-59FC-CA75-59FC-C343560CBDDB}"/>
              </a:ext>
            </a:extLst>
          </p:cNvPr>
          <p:cNvCxnSpPr>
            <a:cxnSpLocks/>
          </p:cNvCxnSpPr>
          <p:nvPr/>
        </p:nvCxnSpPr>
        <p:spPr>
          <a:xfrm>
            <a:off x="2546438" y="4648200"/>
            <a:ext cx="7301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DF0B09-CA6A-7CB4-F84E-68EF0B41D2A2}"/>
              </a:ext>
            </a:extLst>
          </p:cNvPr>
          <p:cNvCxnSpPr>
            <a:cxnSpLocks/>
          </p:cNvCxnSpPr>
          <p:nvPr/>
        </p:nvCxnSpPr>
        <p:spPr>
          <a:xfrm>
            <a:off x="1981200" y="3815716"/>
            <a:ext cx="1295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a:extLst>
              <a:ext uri="{FF2B5EF4-FFF2-40B4-BE49-F238E27FC236}">
                <a16:creationId xmlns:a16="http://schemas.microsoft.com/office/drawing/2014/main" id="{4F6730C5-FF3B-E97A-CD1C-5D4290A77E50}"/>
              </a:ext>
            </a:extLst>
          </p:cNvPr>
          <p:cNvSpPr txBox="1">
            <a:spLocks/>
          </p:cNvSpPr>
          <p:nvPr/>
        </p:nvSpPr>
        <p:spPr>
          <a:xfrm>
            <a:off x="678445" y="1524002"/>
            <a:ext cx="2819400" cy="38099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t>Verify that your name and address are correct – if not, call our office!</a:t>
            </a:r>
          </a:p>
        </p:txBody>
      </p:sp>
      <p:sp>
        <p:nvSpPr>
          <p:cNvPr id="16" name="Textbox">
            <a:extLst>
              <a:ext uri="{FF2B5EF4-FFF2-40B4-BE49-F238E27FC236}">
                <a16:creationId xmlns:a16="http://schemas.microsoft.com/office/drawing/2014/main" id="{DCF2A242-D8AA-6D75-A692-323516D41CF5}"/>
              </a:ext>
            </a:extLst>
          </p:cNvPr>
          <p:cNvSpPr txBox="1">
            <a:spLocks/>
          </p:cNvSpPr>
          <p:nvPr/>
        </p:nvSpPr>
        <p:spPr>
          <a:xfrm>
            <a:off x="468066" y="3200403"/>
            <a:ext cx="3240157" cy="38099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Gross Pay (pay before taxes/deductions)   </a:t>
            </a:r>
            <a:r>
              <a:rPr lang="en-US" sz="1100" b="1" dirty="0"/>
              <a:t>Note: Overtime, Vacation/PTO, and Appreciation Pay are recorded on separate lines!</a:t>
            </a:r>
          </a:p>
        </p:txBody>
      </p:sp>
      <p:cxnSp>
        <p:nvCxnSpPr>
          <p:cNvPr id="19" name="Curved Connector 18">
            <a:extLst>
              <a:ext uri="{FF2B5EF4-FFF2-40B4-BE49-F238E27FC236}">
                <a16:creationId xmlns:a16="http://schemas.microsoft.com/office/drawing/2014/main" id="{E86364AB-2F7E-9E57-62AA-CE91B61BAF69}"/>
              </a:ext>
            </a:extLst>
          </p:cNvPr>
          <p:cNvCxnSpPr>
            <a:cxnSpLocks/>
          </p:cNvCxnSpPr>
          <p:nvPr/>
        </p:nvCxnSpPr>
        <p:spPr>
          <a:xfrm>
            <a:off x="2628900" y="2536628"/>
            <a:ext cx="2034673" cy="95713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a:extLst>
              <a:ext uri="{FF2B5EF4-FFF2-40B4-BE49-F238E27FC236}">
                <a16:creationId xmlns:a16="http://schemas.microsoft.com/office/drawing/2014/main" id="{06028C4E-0060-1240-1C51-C343D1EE9F3C}"/>
              </a:ext>
            </a:extLst>
          </p:cNvPr>
          <p:cNvSpPr txBox="1">
            <a:spLocks/>
          </p:cNvSpPr>
          <p:nvPr/>
        </p:nvSpPr>
        <p:spPr>
          <a:xfrm>
            <a:off x="306093" y="2369822"/>
            <a:ext cx="2665708" cy="38099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Base Pay Rate: </a:t>
            </a:r>
            <a:r>
              <a:rPr lang="en-US" sz="1100" b="1" dirty="0"/>
              <a:t>Your rate NOT including the $2 appreciation pay </a:t>
            </a:r>
          </a:p>
        </p:txBody>
      </p:sp>
      <p:sp>
        <p:nvSpPr>
          <p:cNvPr id="22" name="Textbox">
            <a:extLst>
              <a:ext uri="{FF2B5EF4-FFF2-40B4-BE49-F238E27FC236}">
                <a16:creationId xmlns:a16="http://schemas.microsoft.com/office/drawing/2014/main" id="{EB11E615-F94D-F276-BBA4-8FEC6DB139CD}"/>
              </a:ext>
            </a:extLst>
          </p:cNvPr>
          <p:cNvSpPr txBox="1">
            <a:spLocks/>
          </p:cNvSpPr>
          <p:nvPr/>
        </p:nvSpPr>
        <p:spPr>
          <a:xfrm>
            <a:off x="2580304" y="4425627"/>
            <a:ext cx="655637" cy="25435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Taxes: </a:t>
            </a:r>
          </a:p>
        </p:txBody>
      </p:sp>
      <p:sp>
        <p:nvSpPr>
          <p:cNvPr id="23" name="Textbox">
            <a:extLst>
              <a:ext uri="{FF2B5EF4-FFF2-40B4-BE49-F238E27FC236}">
                <a16:creationId xmlns:a16="http://schemas.microsoft.com/office/drawing/2014/main" id="{DD08343B-BE73-B8F9-8134-8546F2D2B7BB}"/>
              </a:ext>
            </a:extLst>
          </p:cNvPr>
          <p:cNvSpPr txBox="1">
            <a:spLocks/>
          </p:cNvSpPr>
          <p:nvPr/>
        </p:nvSpPr>
        <p:spPr>
          <a:xfrm>
            <a:off x="1807213" y="5279422"/>
            <a:ext cx="1460323" cy="25435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Insurance + 401k: </a:t>
            </a:r>
          </a:p>
        </p:txBody>
      </p:sp>
      <p:sp>
        <p:nvSpPr>
          <p:cNvPr id="25" name="Textbox">
            <a:extLst>
              <a:ext uri="{FF2B5EF4-FFF2-40B4-BE49-F238E27FC236}">
                <a16:creationId xmlns:a16="http://schemas.microsoft.com/office/drawing/2014/main" id="{80DED72D-5A38-747E-6454-ED71B0A49EC1}"/>
              </a:ext>
            </a:extLst>
          </p:cNvPr>
          <p:cNvSpPr txBox="1">
            <a:spLocks/>
          </p:cNvSpPr>
          <p:nvPr/>
        </p:nvSpPr>
        <p:spPr>
          <a:xfrm>
            <a:off x="5943600" y="5715009"/>
            <a:ext cx="1981200" cy="504571"/>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If you elected for direct deposit, this is what went into your account</a:t>
            </a:r>
          </a:p>
        </p:txBody>
      </p:sp>
      <p:sp>
        <p:nvSpPr>
          <p:cNvPr id="26" name="Textbox">
            <a:extLst>
              <a:ext uri="{FF2B5EF4-FFF2-40B4-BE49-F238E27FC236}">
                <a16:creationId xmlns:a16="http://schemas.microsoft.com/office/drawing/2014/main" id="{333DEF44-4265-E906-236E-08A3D480A85D}"/>
              </a:ext>
            </a:extLst>
          </p:cNvPr>
          <p:cNvSpPr txBox="1">
            <a:spLocks/>
          </p:cNvSpPr>
          <p:nvPr/>
        </p:nvSpPr>
        <p:spPr>
          <a:xfrm>
            <a:off x="8384831" y="4552806"/>
            <a:ext cx="1987661" cy="25435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chemeClr val="accent2"/>
                </a:solidFill>
              </a:rPr>
              <a:t>Check your PTO and vacation balance here </a:t>
            </a:r>
          </a:p>
        </p:txBody>
      </p:sp>
      <p:sp>
        <p:nvSpPr>
          <p:cNvPr id="27" name="Textbox">
            <a:extLst>
              <a:ext uri="{FF2B5EF4-FFF2-40B4-BE49-F238E27FC236}">
                <a16:creationId xmlns:a16="http://schemas.microsoft.com/office/drawing/2014/main" id="{C5F2ABC2-59F7-E5D0-A6AB-2E8143EF1BED}"/>
              </a:ext>
            </a:extLst>
          </p:cNvPr>
          <p:cNvSpPr txBox="1">
            <a:spLocks/>
          </p:cNvSpPr>
          <p:nvPr/>
        </p:nvSpPr>
        <p:spPr>
          <a:xfrm>
            <a:off x="8282044" y="3429000"/>
            <a:ext cx="1835991" cy="25435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100" b="1" dirty="0">
                <a:solidFill>
                  <a:schemeClr val="accent2"/>
                </a:solidFill>
              </a:rPr>
              <a:t>Shows your Net Pay (after taxes/deductions)</a:t>
            </a:r>
          </a:p>
        </p:txBody>
      </p:sp>
      <p:sp>
        <p:nvSpPr>
          <p:cNvPr id="29" name="Textbox">
            <a:extLst>
              <a:ext uri="{FF2B5EF4-FFF2-40B4-BE49-F238E27FC236}">
                <a16:creationId xmlns:a16="http://schemas.microsoft.com/office/drawing/2014/main" id="{B428C0D5-B3D7-889B-E747-F98DF59E8EF3}"/>
              </a:ext>
            </a:extLst>
          </p:cNvPr>
          <p:cNvSpPr txBox="1">
            <a:spLocks/>
          </p:cNvSpPr>
          <p:nvPr/>
        </p:nvSpPr>
        <p:spPr>
          <a:xfrm>
            <a:off x="7918174" y="2612422"/>
            <a:ext cx="1835991" cy="254358"/>
          </a:xfrm>
          <a:prstGeom prst="rect">
            <a:avLst/>
          </a:prstGeom>
        </p:spPr>
        <p:txBody>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100" b="1" dirty="0">
                <a:solidFill>
                  <a:schemeClr val="accent2"/>
                </a:solidFill>
              </a:rPr>
              <a:t>Confirm pay period dates here </a:t>
            </a:r>
          </a:p>
        </p:txBody>
      </p:sp>
    </p:spTree>
    <p:extLst>
      <p:ext uri="{BB962C8B-B14F-4D97-AF65-F5344CB8AC3E}">
        <p14:creationId xmlns:p14="http://schemas.microsoft.com/office/powerpoint/2010/main" val="2505977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P spid="23" grpId="0"/>
      <p:bldP spid="25" grpId="0"/>
      <p:bldP spid="26" grpId="0"/>
      <p:bldP spid="27"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4"/>
          <p:cNvSpPr>
            <a:spLocks noGrp="1"/>
          </p:cNvSpPr>
          <p:nvPr>
            <p:ph type="ctrTitle"/>
          </p:nvPr>
        </p:nvSpPr>
        <p:spPr>
          <a:xfrm>
            <a:off x="334963" y="228600"/>
            <a:ext cx="11522074" cy="6400800"/>
          </a:xfrm>
        </p:spPr>
        <p:txBody>
          <a:bodyPr/>
          <a:lstStyle/>
          <a:p>
            <a:r>
              <a:rPr lang="en-US" sz="7200" dirty="0"/>
              <a:t>Employee Benefits </a:t>
            </a:r>
          </a:p>
        </p:txBody>
      </p:sp>
    </p:spTree>
    <p:custDataLst>
      <p:tags r:id="rId1"/>
    </p:custDataLst>
    <p:extLst>
      <p:ext uri="{BB962C8B-B14F-4D97-AF65-F5344CB8AC3E}">
        <p14:creationId xmlns:p14="http://schemas.microsoft.com/office/powerpoint/2010/main" val="289215151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5"/>
          <p:cNvSpPr>
            <a:spLocks noGrp="1"/>
          </p:cNvSpPr>
          <p:nvPr>
            <p:ph type="ctrTitle"/>
          </p:nvPr>
        </p:nvSpPr>
        <p:spPr>
          <a:xfrm>
            <a:off x="334963" y="228600"/>
            <a:ext cx="5394960" cy="6400800"/>
          </a:xfrm>
        </p:spPr>
        <p:txBody>
          <a:bodyPr/>
          <a:lstStyle/>
          <a:p>
            <a:r>
              <a:rPr lang="en-US" dirty="0"/>
              <a:t>Benefit Information</a:t>
            </a:r>
          </a:p>
        </p:txBody>
      </p:sp>
      <p:sp>
        <p:nvSpPr>
          <p:cNvPr id="3" name="Google Shape;412;p43">
            <a:extLst>
              <a:ext uri="{FF2B5EF4-FFF2-40B4-BE49-F238E27FC236}">
                <a16:creationId xmlns:a16="http://schemas.microsoft.com/office/drawing/2014/main" id="{6E448B02-6242-941A-3D8B-024E11D84EB7}"/>
              </a:ext>
            </a:extLst>
          </p:cNvPr>
          <p:cNvSpPr txBox="1">
            <a:spLocks/>
          </p:cNvSpPr>
          <p:nvPr/>
        </p:nvSpPr>
        <p:spPr>
          <a:xfrm>
            <a:off x="7507538" y="609582"/>
            <a:ext cx="2662200"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Insurance</a:t>
            </a:r>
          </a:p>
        </p:txBody>
      </p:sp>
      <p:sp>
        <p:nvSpPr>
          <p:cNvPr id="4" name="Google Shape;413;p43">
            <a:extLst>
              <a:ext uri="{FF2B5EF4-FFF2-40B4-BE49-F238E27FC236}">
                <a16:creationId xmlns:a16="http://schemas.microsoft.com/office/drawing/2014/main" id="{E7BAD7AF-DB74-2093-ED18-7E7AE62B1A81}"/>
              </a:ext>
            </a:extLst>
          </p:cNvPr>
          <p:cNvSpPr txBox="1">
            <a:spLocks/>
          </p:cNvSpPr>
          <p:nvPr/>
        </p:nvSpPr>
        <p:spPr>
          <a:xfrm>
            <a:off x="7507538" y="873432"/>
            <a:ext cx="3962406"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r>
              <a:rPr lang="en-US" sz="1400" dirty="0">
                <a:latin typeface="Speedee" panose="020B0603030502020204" pitchFamily="34" charset="0"/>
              </a:rPr>
              <a:t>Employees who work at least 30 hours a week are eligible for health insurance after 30 days of employment.  After this, open enrollment period begins in September with coverage beginning October 1 each year.</a:t>
            </a:r>
          </a:p>
        </p:txBody>
      </p:sp>
      <p:pic>
        <p:nvPicPr>
          <p:cNvPr id="6" name="Graphic 5" descr="Heart with pulse with solid fill">
            <a:extLst>
              <a:ext uri="{FF2B5EF4-FFF2-40B4-BE49-F238E27FC236}">
                <a16:creationId xmlns:a16="http://schemas.microsoft.com/office/drawing/2014/main" id="{E4E4E5CF-AF47-0349-7298-591294915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4897" y="588166"/>
            <a:ext cx="1290594" cy="1290594"/>
          </a:xfrm>
          <a:prstGeom prst="rect">
            <a:avLst/>
          </a:prstGeom>
          <a:effectLst>
            <a:outerShdw blurRad="50800" dist="38100" dir="2700000" algn="tl" rotWithShape="0">
              <a:prstClr val="black">
                <a:alpha val="40000"/>
              </a:prstClr>
            </a:outerShdw>
          </a:effectLst>
        </p:spPr>
      </p:pic>
      <p:sp>
        <p:nvSpPr>
          <p:cNvPr id="10" name="Google Shape;411;p43">
            <a:extLst>
              <a:ext uri="{FF2B5EF4-FFF2-40B4-BE49-F238E27FC236}">
                <a16:creationId xmlns:a16="http://schemas.microsoft.com/office/drawing/2014/main" id="{B7D32CDF-4A60-907C-B2AF-882C4A76C2D0}"/>
              </a:ext>
            </a:extLst>
          </p:cNvPr>
          <p:cNvSpPr txBox="1">
            <a:spLocks/>
          </p:cNvSpPr>
          <p:nvPr/>
        </p:nvSpPr>
        <p:spPr>
          <a:xfrm>
            <a:off x="7565491" y="2920535"/>
            <a:ext cx="4412490"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All employees age 21+ that have worked 1,000 hours are eligible for our 401k plan.  We company match 100% of the first 3% of your contributions and 50% of contributions up to 5%. </a:t>
            </a:r>
          </a:p>
        </p:txBody>
      </p:sp>
      <p:sp>
        <p:nvSpPr>
          <p:cNvPr id="11" name="Google Shape;416;p43">
            <a:extLst>
              <a:ext uri="{FF2B5EF4-FFF2-40B4-BE49-F238E27FC236}">
                <a16:creationId xmlns:a16="http://schemas.microsoft.com/office/drawing/2014/main" id="{530EA5C4-AA08-9013-6606-7F44E0A0D8A2}"/>
              </a:ext>
            </a:extLst>
          </p:cNvPr>
          <p:cNvSpPr txBox="1">
            <a:spLocks/>
          </p:cNvSpPr>
          <p:nvPr/>
        </p:nvSpPr>
        <p:spPr>
          <a:xfrm>
            <a:off x="7664744" y="2502400"/>
            <a:ext cx="26622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401K</a:t>
            </a:r>
          </a:p>
        </p:txBody>
      </p:sp>
      <p:pic>
        <p:nvPicPr>
          <p:cNvPr id="12" name="Graphic 11" descr="Man with cane with solid fill">
            <a:extLst>
              <a:ext uri="{FF2B5EF4-FFF2-40B4-BE49-F238E27FC236}">
                <a16:creationId xmlns:a16="http://schemas.microsoft.com/office/drawing/2014/main" id="{F3CFA72C-F1F1-E21A-5D93-93C9862E74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4150" y="2384803"/>
            <a:ext cx="1290594" cy="1290594"/>
          </a:xfrm>
          <a:prstGeom prst="rect">
            <a:avLst/>
          </a:prstGeom>
          <a:effectLst>
            <a:outerShdw blurRad="50800" dist="38100" dir="2700000" algn="tl" rotWithShape="0">
              <a:prstClr val="black">
                <a:alpha val="40000"/>
              </a:prstClr>
            </a:outerShdw>
          </a:effectLst>
        </p:spPr>
      </p:pic>
      <p:sp>
        <p:nvSpPr>
          <p:cNvPr id="15" name="Google Shape;414;p43">
            <a:extLst>
              <a:ext uri="{FF2B5EF4-FFF2-40B4-BE49-F238E27FC236}">
                <a16:creationId xmlns:a16="http://schemas.microsoft.com/office/drawing/2014/main" id="{40254F3F-7BD6-5A73-0BEB-330CB6ABE29D}"/>
              </a:ext>
            </a:extLst>
          </p:cNvPr>
          <p:cNvSpPr txBox="1">
            <a:spLocks/>
          </p:cNvSpPr>
          <p:nvPr/>
        </p:nvSpPr>
        <p:spPr>
          <a:xfrm>
            <a:off x="7543750" y="4345150"/>
            <a:ext cx="3752089"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Paid Time Off</a:t>
            </a:r>
          </a:p>
        </p:txBody>
      </p:sp>
      <p:sp>
        <p:nvSpPr>
          <p:cNvPr id="16" name="Google Shape;415;p43">
            <a:extLst>
              <a:ext uri="{FF2B5EF4-FFF2-40B4-BE49-F238E27FC236}">
                <a16:creationId xmlns:a16="http://schemas.microsoft.com/office/drawing/2014/main" id="{5B66D43D-170C-28C0-A276-C34FDE4EBF8D}"/>
              </a:ext>
            </a:extLst>
          </p:cNvPr>
          <p:cNvSpPr txBox="1">
            <a:spLocks/>
          </p:cNvSpPr>
          <p:nvPr/>
        </p:nvSpPr>
        <p:spPr>
          <a:xfrm>
            <a:off x="7574859" y="4724400"/>
            <a:ext cx="4282178"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For every 100 hours worked, you will earn 1 hour of PTO.  You start accumulating PTO on your first day of work, and you will be able to use it starting in January of the following year.   PTO must be approved by your manager to use.   It is forfeited upon termination of employment. </a:t>
            </a:r>
          </a:p>
        </p:txBody>
      </p:sp>
      <p:pic>
        <p:nvPicPr>
          <p:cNvPr id="17" name="Graphic 16" descr="Hourglass 90% with solid fill">
            <a:extLst>
              <a:ext uri="{FF2B5EF4-FFF2-40B4-BE49-F238E27FC236}">
                <a16:creationId xmlns:a16="http://schemas.microsoft.com/office/drawing/2014/main" id="{FEC9C2E4-1318-2B45-FC2D-B902A15417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4035" y="4223494"/>
            <a:ext cx="1110824" cy="111082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23276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5"/>
          <p:cNvSpPr>
            <a:spLocks noGrp="1"/>
          </p:cNvSpPr>
          <p:nvPr>
            <p:ph type="ctrTitle"/>
          </p:nvPr>
        </p:nvSpPr>
        <p:spPr>
          <a:xfrm>
            <a:off x="334963" y="228600"/>
            <a:ext cx="5394960" cy="6400800"/>
          </a:xfrm>
        </p:spPr>
        <p:txBody>
          <a:bodyPr/>
          <a:lstStyle/>
          <a:p>
            <a:r>
              <a:rPr lang="en-US" dirty="0"/>
              <a:t>Benefit Information</a:t>
            </a:r>
          </a:p>
        </p:txBody>
      </p:sp>
      <p:sp>
        <p:nvSpPr>
          <p:cNvPr id="3" name="Google Shape;412;p43">
            <a:extLst>
              <a:ext uri="{FF2B5EF4-FFF2-40B4-BE49-F238E27FC236}">
                <a16:creationId xmlns:a16="http://schemas.microsoft.com/office/drawing/2014/main" id="{6E448B02-6242-941A-3D8B-024E11D84EB7}"/>
              </a:ext>
            </a:extLst>
          </p:cNvPr>
          <p:cNvSpPr txBox="1">
            <a:spLocks/>
          </p:cNvSpPr>
          <p:nvPr/>
        </p:nvSpPr>
        <p:spPr>
          <a:xfrm>
            <a:off x="7386594" y="827891"/>
            <a:ext cx="2662200"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Vacation</a:t>
            </a:r>
          </a:p>
        </p:txBody>
      </p:sp>
      <p:sp>
        <p:nvSpPr>
          <p:cNvPr id="4" name="Google Shape;413;p43">
            <a:extLst>
              <a:ext uri="{FF2B5EF4-FFF2-40B4-BE49-F238E27FC236}">
                <a16:creationId xmlns:a16="http://schemas.microsoft.com/office/drawing/2014/main" id="{E7BAD7AF-DB74-2093-ED18-7E7AE62B1A81}"/>
              </a:ext>
            </a:extLst>
          </p:cNvPr>
          <p:cNvSpPr txBox="1">
            <a:spLocks/>
          </p:cNvSpPr>
          <p:nvPr/>
        </p:nvSpPr>
        <p:spPr>
          <a:xfrm>
            <a:off x="7386594" y="818926"/>
            <a:ext cx="3962406"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endParaRPr lang="en-US" sz="1400" dirty="0">
              <a:latin typeface="Speedee" panose="020B0603030502020204" pitchFamily="34" charset="0"/>
            </a:endParaRPr>
          </a:p>
        </p:txBody>
      </p:sp>
      <p:sp>
        <p:nvSpPr>
          <p:cNvPr id="10" name="Google Shape;411;p43">
            <a:extLst>
              <a:ext uri="{FF2B5EF4-FFF2-40B4-BE49-F238E27FC236}">
                <a16:creationId xmlns:a16="http://schemas.microsoft.com/office/drawing/2014/main" id="{B7D32CDF-4A60-907C-B2AF-882C4A76C2D0}"/>
              </a:ext>
            </a:extLst>
          </p:cNvPr>
          <p:cNvSpPr txBox="1">
            <a:spLocks/>
          </p:cNvSpPr>
          <p:nvPr/>
        </p:nvSpPr>
        <p:spPr>
          <a:xfrm>
            <a:off x="7444547" y="3138844"/>
            <a:ext cx="4412490"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1600"/>
              </a:spcAft>
              <a:buNone/>
            </a:pPr>
            <a:r>
              <a:rPr lang="en-US" sz="1400" dirty="0">
                <a:latin typeface="Speedee" panose="020B0603030502020204" pitchFamily="34" charset="0"/>
              </a:rPr>
              <a:t>We offer low cost ($15/month) telehealth that covers you and up to 7 members of your household to provide access to a 24/7/365 doctor.  This benefit includes mental health!</a:t>
            </a:r>
          </a:p>
        </p:txBody>
      </p:sp>
      <p:sp>
        <p:nvSpPr>
          <p:cNvPr id="11" name="Google Shape;416;p43">
            <a:extLst>
              <a:ext uri="{FF2B5EF4-FFF2-40B4-BE49-F238E27FC236}">
                <a16:creationId xmlns:a16="http://schemas.microsoft.com/office/drawing/2014/main" id="{530EA5C4-AA08-9013-6606-7F44E0A0D8A2}"/>
              </a:ext>
            </a:extLst>
          </p:cNvPr>
          <p:cNvSpPr txBox="1">
            <a:spLocks/>
          </p:cNvSpPr>
          <p:nvPr/>
        </p:nvSpPr>
        <p:spPr>
          <a:xfrm>
            <a:off x="7543800" y="2720709"/>
            <a:ext cx="33528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Telehealth</a:t>
            </a:r>
          </a:p>
        </p:txBody>
      </p:sp>
      <p:sp>
        <p:nvSpPr>
          <p:cNvPr id="15" name="Google Shape;414;p43">
            <a:extLst>
              <a:ext uri="{FF2B5EF4-FFF2-40B4-BE49-F238E27FC236}">
                <a16:creationId xmlns:a16="http://schemas.microsoft.com/office/drawing/2014/main" id="{40254F3F-7BD6-5A73-0BEB-330CB6ABE29D}"/>
              </a:ext>
            </a:extLst>
          </p:cNvPr>
          <p:cNvSpPr txBox="1">
            <a:spLocks/>
          </p:cNvSpPr>
          <p:nvPr/>
        </p:nvSpPr>
        <p:spPr>
          <a:xfrm>
            <a:off x="7422806" y="4563459"/>
            <a:ext cx="3752089"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Birthday PTO</a:t>
            </a:r>
          </a:p>
        </p:txBody>
      </p:sp>
      <p:sp>
        <p:nvSpPr>
          <p:cNvPr id="16" name="Google Shape;415;p43">
            <a:extLst>
              <a:ext uri="{FF2B5EF4-FFF2-40B4-BE49-F238E27FC236}">
                <a16:creationId xmlns:a16="http://schemas.microsoft.com/office/drawing/2014/main" id="{5B66D43D-170C-28C0-A276-C34FDE4EBF8D}"/>
              </a:ext>
            </a:extLst>
          </p:cNvPr>
          <p:cNvSpPr txBox="1">
            <a:spLocks/>
          </p:cNvSpPr>
          <p:nvPr/>
        </p:nvSpPr>
        <p:spPr>
          <a:xfrm>
            <a:off x="7453915" y="4942709"/>
            <a:ext cx="4282178"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The year you become eligible to use PTO, you are also eligible for birthday PTO.   This is automatically paid the check immediately following your birthday, whether you used it or did not.  </a:t>
            </a:r>
          </a:p>
        </p:txBody>
      </p:sp>
      <p:sp>
        <p:nvSpPr>
          <p:cNvPr id="5" name="Google Shape;417;p43">
            <a:extLst>
              <a:ext uri="{FF2B5EF4-FFF2-40B4-BE49-F238E27FC236}">
                <a16:creationId xmlns:a16="http://schemas.microsoft.com/office/drawing/2014/main" id="{4AB5A1D8-0534-974C-3698-D9C9DE68ADFA}"/>
              </a:ext>
            </a:extLst>
          </p:cNvPr>
          <p:cNvSpPr txBox="1">
            <a:spLocks/>
          </p:cNvSpPr>
          <p:nvPr/>
        </p:nvSpPr>
        <p:spPr>
          <a:xfrm>
            <a:off x="7453915" y="909585"/>
            <a:ext cx="26622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endParaRPr lang="en-US" dirty="0">
              <a:latin typeface="Speedee" panose="020B0603030502020204" pitchFamily="34" charset="0"/>
            </a:endParaRPr>
          </a:p>
        </p:txBody>
      </p:sp>
      <p:sp>
        <p:nvSpPr>
          <p:cNvPr id="7" name="Google Shape;418;p43">
            <a:extLst>
              <a:ext uri="{FF2B5EF4-FFF2-40B4-BE49-F238E27FC236}">
                <a16:creationId xmlns:a16="http://schemas.microsoft.com/office/drawing/2014/main" id="{457C261B-164B-C611-6693-D1E479B3B261}"/>
              </a:ext>
            </a:extLst>
          </p:cNvPr>
          <p:cNvSpPr txBox="1">
            <a:spLocks/>
          </p:cNvSpPr>
          <p:nvPr/>
        </p:nvSpPr>
        <p:spPr>
          <a:xfrm>
            <a:off x="7462879" y="1212923"/>
            <a:ext cx="4273213"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All full time employees are eligible for one week of paid vacation after one year of employment. Members of the management team are eligible for additional vacation time. </a:t>
            </a:r>
          </a:p>
        </p:txBody>
      </p:sp>
      <p:pic>
        <p:nvPicPr>
          <p:cNvPr id="8" name="Graphic 7" descr="Suitcase with solid fill">
            <a:extLst>
              <a:ext uri="{FF2B5EF4-FFF2-40B4-BE49-F238E27FC236}">
                <a16:creationId xmlns:a16="http://schemas.microsoft.com/office/drawing/2014/main" id="{F4C709BC-BA33-7787-28BE-BB664ECFF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5771" y="898885"/>
            <a:ext cx="1027035" cy="1027035"/>
          </a:xfrm>
          <a:prstGeom prst="rect">
            <a:avLst/>
          </a:prstGeom>
          <a:effectLst>
            <a:outerShdw blurRad="50800" dist="38100" dir="2700000" algn="tl" rotWithShape="0">
              <a:prstClr val="black">
                <a:alpha val="40000"/>
              </a:prstClr>
            </a:outerShdw>
          </a:effectLst>
        </p:spPr>
      </p:pic>
      <p:pic>
        <p:nvPicPr>
          <p:cNvPr id="9" name="Graphic 8" descr="Heart with pulse with solid fill">
            <a:extLst>
              <a:ext uri="{FF2B5EF4-FFF2-40B4-BE49-F238E27FC236}">
                <a16:creationId xmlns:a16="http://schemas.microsoft.com/office/drawing/2014/main" id="{F6652533-C47E-4433-E8E5-B75AC51DBC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3991" y="2599392"/>
            <a:ext cx="1290594" cy="1290594"/>
          </a:xfrm>
          <a:prstGeom prst="rect">
            <a:avLst/>
          </a:prstGeom>
          <a:effectLst>
            <a:outerShdw blurRad="50800" dist="38100" dir="2700000" algn="tl" rotWithShape="0">
              <a:prstClr val="black">
                <a:alpha val="40000"/>
              </a:prstClr>
            </a:outerShdw>
          </a:effectLst>
        </p:spPr>
      </p:pic>
      <p:pic>
        <p:nvPicPr>
          <p:cNvPr id="13" name="Graphic 12" descr="Balloons with solid fill">
            <a:extLst>
              <a:ext uri="{FF2B5EF4-FFF2-40B4-BE49-F238E27FC236}">
                <a16:creationId xmlns:a16="http://schemas.microsoft.com/office/drawing/2014/main" id="{B3FDC833-01A2-2F84-7587-F548CFCBBB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5771" y="4388199"/>
            <a:ext cx="1193846" cy="119384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398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5"/>
          <p:cNvSpPr>
            <a:spLocks noGrp="1"/>
          </p:cNvSpPr>
          <p:nvPr>
            <p:ph type="ctrTitle"/>
          </p:nvPr>
        </p:nvSpPr>
        <p:spPr>
          <a:xfrm>
            <a:off x="334963" y="228600"/>
            <a:ext cx="5394960" cy="6400800"/>
          </a:xfrm>
        </p:spPr>
        <p:txBody>
          <a:bodyPr/>
          <a:lstStyle/>
          <a:p>
            <a:r>
              <a:rPr lang="en-US" dirty="0"/>
              <a:t>Benefit Information</a:t>
            </a:r>
          </a:p>
        </p:txBody>
      </p:sp>
      <p:sp>
        <p:nvSpPr>
          <p:cNvPr id="3" name="Google Shape;412;p43">
            <a:extLst>
              <a:ext uri="{FF2B5EF4-FFF2-40B4-BE49-F238E27FC236}">
                <a16:creationId xmlns:a16="http://schemas.microsoft.com/office/drawing/2014/main" id="{6E448B02-6242-941A-3D8B-024E11D84EB7}"/>
              </a:ext>
            </a:extLst>
          </p:cNvPr>
          <p:cNvSpPr txBox="1">
            <a:spLocks/>
          </p:cNvSpPr>
          <p:nvPr/>
        </p:nvSpPr>
        <p:spPr>
          <a:xfrm>
            <a:off x="7507538" y="804829"/>
            <a:ext cx="4119606"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Textbook Reimbursement</a:t>
            </a:r>
          </a:p>
        </p:txBody>
      </p:sp>
      <p:sp>
        <p:nvSpPr>
          <p:cNvPr id="4" name="Google Shape;413;p43">
            <a:extLst>
              <a:ext uri="{FF2B5EF4-FFF2-40B4-BE49-F238E27FC236}">
                <a16:creationId xmlns:a16="http://schemas.microsoft.com/office/drawing/2014/main" id="{E7BAD7AF-DB74-2093-ED18-7E7AE62B1A81}"/>
              </a:ext>
            </a:extLst>
          </p:cNvPr>
          <p:cNvSpPr txBox="1">
            <a:spLocks/>
          </p:cNvSpPr>
          <p:nvPr/>
        </p:nvSpPr>
        <p:spPr>
          <a:xfrm>
            <a:off x="7386594" y="818926"/>
            <a:ext cx="3962406"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endParaRPr lang="en-US" sz="1400" dirty="0">
              <a:latin typeface="Speedee" panose="020B0603030502020204" pitchFamily="34" charset="0"/>
            </a:endParaRPr>
          </a:p>
        </p:txBody>
      </p:sp>
      <p:sp>
        <p:nvSpPr>
          <p:cNvPr id="10" name="Google Shape;411;p43">
            <a:extLst>
              <a:ext uri="{FF2B5EF4-FFF2-40B4-BE49-F238E27FC236}">
                <a16:creationId xmlns:a16="http://schemas.microsoft.com/office/drawing/2014/main" id="{B7D32CDF-4A60-907C-B2AF-882C4A76C2D0}"/>
              </a:ext>
            </a:extLst>
          </p:cNvPr>
          <p:cNvSpPr txBox="1">
            <a:spLocks/>
          </p:cNvSpPr>
          <p:nvPr/>
        </p:nvSpPr>
        <p:spPr>
          <a:xfrm>
            <a:off x="7529628" y="3522202"/>
            <a:ext cx="4412490"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1600"/>
              </a:spcAft>
              <a:buNone/>
            </a:pPr>
            <a:r>
              <a:rPr lang="en-US" sz="1400" dirty="0">
                <a:latin typeface="Speedee" panose="020B0603030502020204" pitchFamily="34" charset="0"/>
              </a:rPr>
              <a:t>All employees are eligible for a 30% discount on food at any participating McDonald’s in the country.  Access this discount by downloading the McDonald’s app and signing in with your email associated with your Crew Account. </a:t>
            </a:r>
          </a:p>
        </p:txBody>
      </p:sp>
      <p:sp>
        <p:nvSpPr>
          <p:cNvPr id="11" name="Google Shape;416;p43">
            <a:extLst>
              <a:ext uri="{FF2B5EF4-FFF2-40B4-BE49-F238E27FC236}">
                <a16:creationId xmlns:a16="http://schemas.microsoft.com/office/drawing/2014/main" id="{530EA5C4-AA08-9013-6606-7F44E0A0D8A2}"/>
              </a:ext>
            </a:extLst>
          </p:cNvPr>
          <p:cNvSpPr txBox="1">
            <a:spLocks/>
          </p:cNvSpPr>
          <p:nvPr/>
        </p:nvSpPr>
        <p:spPr>
          <a:xfrm>
            <a:off x="7636534" y="2832454"/>
            <a:ext cx="4412489"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30% National Discount </a:t>
            </a:r>
          </a:p>
        </p:txBody>
      </p:sp>
      <p:sp>
        <p:nvSpPr>
          <p:cNvPr id="15" name="Google Shape;414;p43">
            <a:extLst>
              <a:ext uri="{FF2B5EF4-FFF2-40B4-BE49-F238E27FC236}">
                <a16:creationId xmlns:a16="http://schemas.microsoft.com/office/drawing/2014/main" id="{40254F3F-7BD6-5A73-0BEB-330CB6ABE29D}"/>
              </a:ext>
            </a:extLst>
          </p:cNvPr>
          <p:cNvSpPr txBox="1">
            <a:spLocks/>
          </p:cNvSpPr>
          <p:nvPr/>
        </p:nvSpPr>
        <p:spPr>
          <a:xfrm>
            <a:off x="7543750" y="4877350"/>
            <a:ext cx="3752089"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Holiday Pay </a:t>
            </a:r>
          </a:p>
        </p:txBody>
      </p:sp>
      <p:sp>
        <p:nvSpPr>
          <p:cNvPr id="16" name="Google Shape;415;p43">
            <a:extLst>
              <a:ext uri="{FF2B5EF4-FFF2-40B4-BE49-F238E27FC236}">
                <a16:creationId xmlns:a16="http://schemas.microsoft.com/office/drawing/2014/main" id="{5B66D43D-170C-28C0-A276-C34FDE4EBF8D}"/>
              </a:ext>
            </a:extLst>
          </p:cNvPr>
          <p:cNvSpPr txBox="1">
            <a:spLocks/>
          </p:cNvSpPr>
          <p:nvPr/>
        </p:nvSpPr>
        <p:spPr>
          <a:xfrm>
            <a:off x="7574859" y="5405050"/>
            <a:ext cx="4282178"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sz="1400" dirty="0">
                <a:latin typeface="Speedee" panose="020B0603030502020204" pitchFamily="34" charset="0"/>
              </a:rPr>
              <a:t>We pay time and a half on most major holidays – Easter, 4</a:t>
            </a:r>
            <a:r>
              <a:rPr lang="en-US" sz="1400" baseline="30000" dirty="0">
                <a:latin typeface="Speedee" panose="020B0603030502020204" pitchFamily="34" charset="0"/>
              </a:rPr>
              <a:t>th</a:t>
            </a:r>
            <a:r>
              <a:rPr lang="en-US" sz="1400" dirty="0">
                <a:latin typeface="Speedee" panose="020B0603030502020204" pitchFamily="34" charset="0"/>
              </a:rPr>
              <a:t> of July, Thanksgiving, Christmas Day, and New Year’s Day.</a:t>
            </a:r>
          </a:p>
        </p:txBody>
      </p:sp>
      <p:sp>
        <p:nvSpPr>
          <p:cNvPr id="5" name="Google Shape;417;p43">
            <a:extLst>
              <a:ext uri="{FF2B5EF4-FFF2-40B4-BE49-F238E27FC236}">
                <a16:creationId xmlns:a16="http://schemas.microsoft.com/office/drawing/2014/main" id="{4AB5A1D8-0534-974C-3698-D9C9DE68ADFA}"/>
              </a:ext>
            </a:extLst>
          </p:cNvPr>
          <p:cNvSpPr txBox="1">
            <a:spLocks/>
          </p:cNvSpPr>
          <p:nvPr/>
        </p:nvSpPr>
        <p:spPr>
          <a:xfrm>
            <a:off x="7453915" y="909585"/>
            <a:ext cx="26622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endParaRPr lang="en-US" dirty="0">
              <a:latin typeface="Speedee" panose="020B0603030502020204" pitchFamily="34" charset="0"/>
            </a:endParaRPr>
          </a:p>
        </p:txBody>
      </p:sp>
      <p:sp>
        <p:nvSpPr>
          <p:cNvPr id="7" name="Google Shape;418;p43">
            <a:extLst>
              <a:ext uri="{FF2B5EF4-FFF2-40B4-BE49-F238E27FC236}">
                <a16:creationId xmlns:a16="http://schemas.microsoft.com/office/drawing/2014/main" id="{457C261B-164B-C611-6693-D1E479B3B261}"/>
              </a:ext>
            </a:extLst>
          </p:cNvPr>
          <p:cNvSpPr txBox="1">
            <a:spLocks/>
          </p:cNvSpPr>
          <p:nvPr/>
        </p:nvSpPr>
        <p:spPr>
          <a:xfrm>
            <a:off x="7579341" y="1445727"/>
            <a:ext cx="4273213"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After 1 year, employees are eligible to receive reimbursement for textbooks purchased.   Visit our Student Benefits section of our website to review specific rates and to upload your receipts. </a:t>
            </a:r>
          </a:p>
        </p:txBody>
      </p:sp>
      <p:pic>
        <p:nvPicPr>
          <p:cNvPr id="6" name="Graphic 5" descr="Books with solid fill">
            <a:extLst>
              <a:ext uri="{FF2B5EF4-FFF2-40B4-BE49-F238E27FC236}">
                <a16:creationId xmlns:a16="http://schemas.microsoft.com/office/drawing/2014/main" id="{9FE164E9-E38A-707C-635C-B4D8692AAF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1524" y="756300"/>
            <a:ext cx="977779" cy="977779"/>
          </a:xfrm>
          <a:prstGeom prst="rect">
            <a:avLst/>
          </a:prstGeom>
          <a:effectLst>
            <a:outerShdw blurRad="50800" dist="38100" dir="2700000" algn="tl" rotWithShape="0">
              <a:prstClr val="black">
                <a:alpha val="40000"/>
              </a:prstClr>
            </a:outerShdw>
          </a:effectLst>
        </p:spPr>
      </p:pic>
      <p:pic>
        <p:nvPicPr>
          <p:cNvPr id="12" name="Graphic 11" descr="Fireworks with solid fill">
            <a:extLst>
              <a:ext uri="{FF2B5EF4-FFF2-40B4-BE49-F238E27FC236}">
                <a16:creationId xmlns:a16="http://schemas.microsoft.com/office/drawing/2014/main" id="{90C71FFB-78E0-7682-71CC-3A8A056DD2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7244" y="4936481"/>
            <a:ext cx="977779" cy="977779"/>
          </a:xfrm>
          <a:prstGeom prst="rect">
            <a:avLst/>
          </a:prstGeom>
          <a:effectLst>
            <a:outerShdw blurRad="50800" dist="38100" dir="2700000" algn="tl" rotWithShape="0">
              <a:prstClr val="black">
                <a:alpha val="40000"/>
              </a:prstClr>
            </a:outerShdw>
          </a:effectLst>
        </p:spPr>
      </p:pic>
      <p:pic>
        <p:nvPicPr>
          <p:cNvPr id="14" name="Graphic 13" descr="Smart Phone with solid fill">
            <a:extLst>
              <a:ext uri="{FF2B5EF4-FFF2-40B4-BE49-F238E27FC236}">
                <a16:creationId xmlns:a16="http://schemas.microsoft.com/office/drawing/2014/main" id="{A5F8160D-F204-7DA9-27BE-127F540CC1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82065" y="2743604"/>
            <a:ext cx="1376695" cy="13766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586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4ABF2B1-7DF4-4BEA-8696-A09EF7AEB414}"/>
              </a:ext>
            </a:extLst>
          </p:cNvPr>
          <p:cNvGraphicFramePr>
            <a:graphicFrameLocks noGrp="1"/>
          </p:cNvGraphicFramePr>
          <p:nvPr>
            <p:extLst>
              <p:ext uri="{D42A27DB-BD31-4B8C-83A1-F6EECF244321}">
                <p14:modId xmlns:p14="http://schemas.microsoft.com/office/powerpoint/2010/main" val="349555845"/>
              </p:ext>
            </p:extLst>
          </p:nvPr>
        </p:nvGraphicFramePr>
        <p:xfrm>
          <a:off x="462969" y="381000"/>
          <a:ext cx="10104120" cy="5029200"/>
        </p:xfrm>
        <a:graphic>
          <a:graphicData uri="http://schemas.openxmlformats.org/drawingml/2006/table">
            <a:tbl>
              <a:tblPr firstRow="1" bandRow="1">
                <a:tableStyleId>{5C22544A-7EE6-4342-B048-85BDC9FD1C3A}</a:tableStyleId>
              </a:tblPr>
              <a:tblGrid>
                <a:gridCol w="10104120">
                  <a:extLst>
                    <a:ext uri="{9D8B030D-6E8A-4147-A177-3AD203B41FA5}">
                      <a16:colId xmlns:a16="http://schemas.microsoft.com/office/drawing/2014/main" val="4222816512"/>
                    </a:ext>
                  </a:extLst>
                </a:gridCol>
              </a:tblGrid>
              <a:tr h="1005840">
                <a:tc>
                  <a:txBody>
                    <a:bodyPr/>
                    <a:lstStyle/>
                    <a:p>
                      <a:pPr>
                        <a:lnSpc>
                          <a:spcPct val="90000"/>
                        </a:lnSpc>
                        <a:spcBef>
                          <a:spcPts val="600"/>
                        </a:spcBef>
                      </a:pPr>
                      <a:r>
                        <a:rPr lang="en-US" sz="3200" b="1" dirty="0">
                          <a:solidFill>
                            <a:schemeClr val="tx1"/>
                          </a:solidFill>
                        </a:rPr>
                        <a:t>Orientation Ground Rules:</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75622664"/>
                  </a:ext>
                </a:extLst>
              </a:tr>
              <a:tr h="1005840">
                <a:tc>
                  <a:txBody>
                    <a:bodyPr/>
                    <a:lstStyle/>
                    <a:p>
                      <a:pPr>
                        <a:lnSpc>
                          <a:spcPct val="90000"/>
                        </a:lnSpc>
                        <a:spcBef>
                          <a:spcPts val="600"/>
                        </a:spcBef>
                      </a:pPr>
                      <a:r>
                        <a:rPr lang="en-US" b="1" dirty="0">
                          <a:solidFill>
                            <a:schemeClr val="tx1"/>
                          </a:solidFill>
                        </a:rPr>
                        <a:t>Camera must be on during orientation</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931673542"/>
                  </a:ext>
                </a:extLst>
              </a:tr>
              <a:tr h="1005840">
                <a:tc>
                  <a:txBody>
                    <a:bodyPr/>
                    <a:lstStyle/>
                    <a:p>
                      <a:pPr>
                        <a:lnSpc>
                          <a:spcPct val="90000"/>
                        </a:lnSpc>
                        <a:spcBef>
                          <a:spcPts val="600"/>
                        </a:spcBef>
                      </a:pPr>
                      <a:r>
                        <a:rPr lang="en-US" b="1" dirty="0">
                          <a:solidFill>
                            <a:schemeClr val="tx1"/>
                          </a:solidFill>
                        </a:rPr>
                        <a:t>You will be paid for your time + one hour for completing the online onboarding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4586796"/>
                  </a:ext>
                </a:extLst>
              </a:tr>
              <a:tr h="1005840">
                <a:tc>
                  <a:txBody>
                    <a:bodyPr/>
                    <a:lstStyle/>
                    <a:p>
                      <a:pPr>
                        <a:lnSpc>
                          <a:spcPct val="90000"/>
                        </a:lnSpc>
                        <a:spcBef>
                          <a:spcPts val="600"/>
                        </a:spcBef>
                      </a:pPr>
                      <a:r>
                        <a:rPr lang="en-US" b="1" dirty="0">
                          <a:solidFill>
                            <a:schemeClr val="tx1"/>
                          </a:solidFill>
                        </a:rPr>
                        <a:t>Participation is necessary in order to begin working in your restaurant!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4855937"/>
                  </a:ext>
                </a:extLst>
              </a:tr>
              <a:tr h="1005840">
                <a:tc>
                  <a:txBody>
                    <a:bodyPr/>
                    <a:lstStyle/>
                    <a:p>
                      <a:pPr>
                        <a:lnSpc>
                          <a:spcPct val="90000"/>
                        </a:lnSpc>
                        <a:spcBef>
                          <a:spcPts val="600"/>
                        </a:spcBef>
                      </a:pPr>
                      <a:r>
                        <a:rPr lang="en-US" b="1" dirty="0">
                          <a:solidFill>
                            <a:schemeClr val="tx1"/>
                          </a:solidFill>
                        </a:rPr>
                        <a:t>Please stay on mute until it is time to participate to avoid disrupting </a:t>
                      </a:r>
                    </a:p>
                  </a:txBody>
                  <a:tcPr marL="45720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839573335"/>
                  </a:ext>
                </a:extLst>
              </a:tr>
            </a:tbl>
          </a:graphicData>
        </a:graphic>
      </p:graphicFrame>
      <p:sp>
        <p:nvSpPr>
          <p:cNvPr id="17" name="Check">
            <a:extLst>
              <a:ext uri="{FF2B5EF4-FFF2-40B4-BE49-F238E27FC236}">
                <a16:creationId xmlns:a16="http://schemas.microsoft.com/office/drawing/2014/main" id="{16EF8601-1C51-48FE-B27C-ED6753AA4472}"/>
              </a:ext>
              <a:ext uri="{C183D7F6-B498-43B3-948B-1728B52AA6E4}">
                <adec:decorative xmlns:adec="http://schemas.microsoft.com/office/drawing/2017/decorative" val="1"/>
              </a:ext>
            </a:extLst>
          </p:cNvPr>
          <p:cNvSpPr>
            <a:spLocks noChangeAspect="1"/>
          </p:cNvSpPr>
          <p:nvPr/>
        </p:nvSpPr>
        <p:spPr>
          <a:xfrm>
            <a:off x="467732" y="1792095"/>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
        <p:nvSpPr>
          <p:cNvPr id="16" name="Check" descr="example showing the green check next to a list item indicating &quot;do this&quot;">
            <a:extLst>
              <a:ext uri="{FF2B5EF4-FFF2-40B4-BE49-F238E27FC236}">
                <a16:creationId xmlns:a16="http://schemas.microsoft.com/office/drawing/2014/main" id="{CFB2466C-FC06-4CBD-91C3-63D8534A3F13}"/>
              </a:ext>
            </a:extLst>
          </p:cNvPr>
          <p:cNvSpPr>
            <a:spLocks noChangeAspect="1"/>
          </p:cNvSpPr>
          <p:nvPr/>
        </p:nvSpPr>
        <p:spPr>
          <a:xfrm>
            <a:off x="488903" y="2735647"/>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
        <p:nvSpPr>
          <p:cNvPr id="2" name="Check" descr="example showing the green check next to a list item indicating &quot;do this&quot;">
            <a:extLst>
              <a:ext uri="{FF2B5EF4-FFF2-40B4-BE49-F238E27FC236}">
                <a16:creationId xmlns:a16="http://schemas.microsoft.com/office/drawing/2014/main" id="{20040F5C-BC24-F603-FDF5-B9423A711E3F}"/>
              </a:ext>
            </a:extLst>
          </p:cNvPr>
          <p:cNvSpPr>
            <a:spLocks noChangeAspect="1"/>
          </p:cNvSpPr>
          <p:nvPr/>
        </p:nvSpPr>
        <p:spPr>
          <a:xfrm>
            <a:off x="497350" y="3842454"/>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
        <p:nvSpPr>
          <p:cNvPr id="4" name="Check" descr="example showing the green check next to a list item indicating &quot;do this&quot;">
            <a:extLst>
              <a:ext uri="{FF2B5EF4-FFF2-40B4-BE49-F238E27FC236}">
                <a16:creationId xmlns:a16="http://schemas.microsoft.com/office/drawing/2014/main" id="{17F27BF7-E1EC-3D4D-BF1B-9B9C31D47579}"/>
              </a:ext>
            </a:extLst>
          </p:cNvPr>
          <p:cNvSpPr>
            <a:spLocks noChangeAspect="1"/>
          </p:cNvSpPr>
          <p:nvPr/>
        </p:nvSpPr>
        <p:spPr>
          <a:xfrm>
            <a:off x="558705" y="4809311"/>
            <a:ext cx="182089" cy="139950"/>
          </a:xfrm>
          <a:custGeom>
            <a:avLst/>
            <a:gdLst>
              <a:gd name="connsiteX0" fmla="*/ 93917 w 260127"/>
              <a:gd name="connsiteY0" fmla="*/ 199930 h 199929"/>
              <a:gd name="connsiteX1" fmla="*/ 0 w 260127"/>
              <a:gd name="connsiteY1" fmla="*/ 106013 h 199929"/>
              <a:gd name="connsiteX2" fmla="*/ 33719 w 260127"/>
              <a:gd name="connsiteY2" fmla="*/ 72295 h 199929"/>
              <a:gd name="connsiteX3" fmla="*/ 93917 w 260127"/>
              <a:gd name="connsiteY3" fmla="*/ 132493 h 199929"/>
              <a:gd name="connsiteX4" fmla="*/ 226409 w 260127"/>
              <a:gd name="connsiteY4" fmla="*/ 0 h 199929"/>
              <a:gd name="connsiteX5" fmla="*/ 260128 w 260127"/>
              <a:gd name="connsiteY5" fmla="*/ 33719 h 199929"/>
              <a:gd name="connsiteX6" fmla="*/ 93917 w 260127"/>
              <a:gd name="connsiteY6" fmla="*/ 199930 h 19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27" h="199929">
                <a:moveTo>
                  <a:pt x="93917" y="199930"/>
                </a:moveTo>
                <a:lnTo>
                  <a:pt x="0" y="106013"/>
                </a:lnTo>
                <a:lnTo>
                  <a:pt x="33719" y="72295"/>
                </a:lnTo>
                <a:lnTo>
                  <a:pt x="93917" y="132493"/>
                </a:lnTo>
                <a:lnTo>
                  <a:pt x="226409" y="0"/>
                </a:lnTo>
                <a:lnTo>
                  <a:pt x="260128" y="33719"/>
                </a:lnTo>
                <a:lnTo>
                  <a:pt x="93917" y="199930"/>
                </a:lnTo>
                <a:close/>
              </a:path>
            </a:pathLst>
          </a:custGeom>
          <a:solidFill>
            <a:schemeClr val="accent3">
              <a:lumMod val="75000"/>
            </a:schemeClr>
          </a:solidFill>
          <a:ln w="9525"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299231471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5"/>
          <p:cNvSpPr>
            <a:spLocks noGrp="1"/>
          </p:cNvSpPr>
          <p:nvPr>
            <p:ph type="ctrTitle"/>
          </p:nvPr>
        </p:nvSpPr>
        <p:spPr>
          <a:xfrm>
            <a:off x="334963" y="228600"/>
            <a:ext cx="5394960" cy="6400800"/>
          </a:xfrm>
        </p:spPr>
        <p:txBody>
          <a:bodyPr/>
          <a:lstStyle/>
          <a:p>
            <a:r>
              <a:rPr lang="en-US" dirty="0"/>
              <a:t>Benefit Information</a:t>
            </a:r>
          </a:p>
        </p:txBody>
      </p:sp>
      <p:sp>
        <p:nvSpPr>
          <p:cNvPr id="3" name="Google Shape;412;p43">
            <a:extLst>
              <a:ext uri="{FF2B5EF4-FFF2-40B4-BE49-F238E27FC236}">
                <a16:creationId xmlns:a16="http://schemas.microsoft.com/office/drawing/2014/main" id="{6E448B02-6242-941A-3D8B-024E11D84EB7}"/>
              </a:ext>
            </a:extLst>
          </p:cNvPr>
          <p:cNvSpPr txBox="1">
            <a:spLocks/>
          </p:cNvSpPr>
          <p:nvPr/>
        </p:nvSpPr>
        <p:spPr>
          <a:xfrm>
            <a:off x="7351821" y="912718"/>
            <a:ext cx="4119606"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Career Online High School </a:t>
            </a:r>
          </a:p>
        </p:txBody>
      </p:sp>
      <p:sp>
        <p:nvSpPr>
          <p:cNvPr id="4" name="Google Shape;413;p43">
            <a:extLst>
              <a:ext uri="{FF2B5EF4-FFF2-40B4-BE49-F238E27FC236}">
                <a16:creationId xmlns:a16="http://schemas.microsoft.com/office/drawing/2014/main" id="{E7BAD7AF-DB74-2093-ED18-7E7AE62B1A81}"/>
              </a:ext>
            </a:extLst>
          </p:cNvPr>
          <p:cNvSpPr txBox="1">
            <a:spLocks/>
          </p:cNvSpPr>
          <p:nvPr/>
        </p:nvSpPr>
        <p:spPr>
          <a:xfrm>
            <a:off x="7386594" y="818926"/>
            <a:ext cx="3962406"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endParaRPr lang="en-US" sz="1400" dirty="0">
              <a:latin typeface="Speedee" panose="020B0603030502020204" pitchFamily="34" charset="0"/>
            </a:endParaRPr>
          </a:p>
        </p:txBody>
      </p:sp>
      <p:sp>
        <p:nvSpPr>
          <p:cNvPr id="10" name="Google Shape;411;p43">
            <a:extLst>
              <a:ext uri="{FF2B5EF4-FFF2-40B4-BE49-F238E27FC236}">
                <a16:creationId xmlns:a16="http://schemas.microsoft.com/office/drawing/2014/main" id="{B7D32CDF-4A60-907C-B2AF-882C4A76C2D0}"/>
              </a:ext>
            </a:extLst>
          </p:cNvPr>
          <p:cNvSpPr txBox="1">
            <a:spLocks/>
          </p:cNvSpPr>
          <p:nvPr/>
        </p:nvSpPr>
        <p:spPr>
          <a:xfrm>
            <a:off x="7409774" y="3223671"/>
            <a:ext cx="4412490"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1600"/>
              </a:spcAft>
              <a:buNone/>
            </a:pPr>
            <a:r>
              <a:rPr lang="en-US" sz="1400" dirty="0">
                <a:latin typeface="Speedee" panose="020B0603030502020204" pitchFamily="34" charset="0"/>
              </a:rPr>
              <a:t>We have multiple scholarship opportunities available including free tuition at Lackawanna College! All scholarship information is listed on our website under the Student Benefits section. </a:t>
            </a:r>
          </a:p>
        </p:txBody>
      </p:sp>
      <p:sp>
        <p:nvSpPr>
          <p:cNvPr id="11" name="Google Shape;416;p43">
            <a:extLst>
              <a:ext uri="{FF2B5EF4-FFF2-40B4-BE49-F238E27FC236}">
                <a16:creationId xmlns:a16="http://schemas.microsoft.com/office/drawing/2014/main" id="{530EA5C4-AA08-9013-6606-7F44E0A0D8A2}"/>
              </a:ext>
            </a:extLst>
          </p:cNvPr>
          <p:cNvSpPr txBox="1">
            <a:spLocks/>
          </p:cNvSpPr>
          <p:nvPr/>
        </p:nvSpPr>
        <p:spPr>
          <a:xfrm>
            <a:off x="7509027" y="2805536"/>
            <a:ext cx="33528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Scholarships</a:t>
            </a:r>
          </a:p>
        </p:txBody>
      </p:sp>
      <p:sp>
        <p:nvSpPr>
          <p:cNvPr id="15" name="Google Shape;414;p43">
            <a:extLst>
              <a:ext uri="{FF2B5EF4-FFF2-40B4-BE49-F238E27FC236}">
                <a16:creationId xmlns:a16="http://schemas.microsoft.com/office/drawing/2014/main" id="{40254F3F-7BD6-5A73-0BEB-330CB6ABE29D}"/>
              </a:ext>
            </a:extLst>
          </p:cNvPr>
          <p:cNvSpPr txBox="1">
            <a:spLocks/>
          </p:cNvSpPr>
          <p:nvPr/>
        </p:nvSpPr>
        <p:spPr>
          <a:xfrm>
            <a:off x="7419142" y="4631353"/>
            <a:ext cx="3752089"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English Under the Arches </a:t>
            </a:r>
          </a:p>
        </p:txBody>
      </p:sp>
      <p:sp>
        <p:nvSpPr>
          <p:cNvPr id="16" name="Google Shape;415;p43">
            <a:extLst>
              <a:ext uri="{FF2B5EF4-FFF2-40B4-BE49-F238E27FC236}">
                <a16:creationId xmlns:a16="http://schemas.microsoft.com/office/drawing/2014/main" id="{5B66D43D-170C-28C0-A276-C34FDE4EBF8D}"/>
              </a:ext>
            </a:extLst>
          </p:cNvPr>
          <p:cNvSpPr txBox="1">
            <a:spLocks/>
          </p:cNvSpPr>
          <p:nvPr/>
        </p:nvSpPr>
        <p:spPr>
          <a:xfrm>
            <a:off x="7419142" y="5291315"/>
            <a:ext cx="4282178"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Several times a year, McDonald’s offers free English As a Second Language classes for our employees to help break down language barriers that make it challenging to work shifts.  </a:t>
            </a:r>
          </a:p>
        </p:txBody>
      </p:sp>
      <p:sp>
        <p:nvSpPr>
          <p:cNvPr id="5" name="Google Shape;417;p43">
            <a:extLst>
              <a:ext uri="{FF2B5EF4-FFF2-40B4-BE49-F238E27FC236}">
                <a16:creationId xmlns:a16="http://schemas.microsoft.com/office/drawing/2014/main" id="{4AB5A1D8-0534-974C-3698-D9C9DE68ADFA}"/>
              </a:ext>
            </a:extLst>
          </p:cNvPr>
          <p:cNvSpPr txBox="1">
            <a:spLocks/>
          </p:cNvSpPr>
          <p:nvPr/>
        </p:nvSpPr>
        <p:spPr>
          <a:xfrm>
            <a:off x="7419142" y="1267227"/>
            <a:ext cx="26622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endParaRPr lang="en-US" dirty="0">
              <a:latin typeface="Speedee" panose="020B0603030502020204" pitchFamily="34" charset="0"/>
            </a:endParaRPr>
          </a:p>
        </p:txBody>
      </p:sp>
      <p:sp>
        <p:nvSpPr>
          <p:cNvPr id="7" name="Google Shape;418;p43">
            <a:extLst>
              <a:ext uri="{FF2B5EF4-FFF2-40B4-BE49-F238E27FC236}">
                <a16:creationId xmlns:a16="http://schemas.microsoft.com/office/drawing/2014/main" id="{457C261B-164B-C611-6693-D1E479B3B261}"/>
              </a:ext>
            </a:extLst>
          </p:cNvPr>
          <p:cNvSpPr txBox="1">
            <a:spLocks/>
          </p:cNvSpPr>
          <p:nvPr/>
        </p:nvSpPr>
        <p:spPr>
          <a:xfrm>
            <a:off x="7373915" y="1619186"/>
            <a:ext cx="4273213"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After 90 days, employees are eligible to complete their High School Diploma (not a GED) for free through the Archways to Opportunity Program.   Contact </a:t>
            </a:r>
            <a:r>
              <a:rPr lang="en-US" sz="1400" dirty="0">
                <a:latin typeface="Speedee" panose="020B0603030502020204" pitchFamily="34" charset="0"/>
                <a:hlinkClick r:id="rId4"/>
              </a:rPr>
              <a:t>taylor@muellermcd.com</a:t>
            </a:r>
            <a:r>
              <a:rPr lang="en-US" sz="1400" dirty="0">
                <a:latin typeface="Speedee" panose="020B0603030502020204" pitchFamily="34" charset="0"/>
              </a:rPr>
              <a:t> for help signing up.</a:t>
            </a:r>
          </a:p>
        </p:txBody>
      </p:sp>
      <p:pic>
        <p:nvPicPr>
          <p:cNvPr id="17" name="Picture 16">
            <a:extLst>
              <a:ext uri="{FF2B5EF4-FFF2-40B4-BE49-F238E27FC236}">
                <a16:creationId xmlns:a16="http://schemas.microsoft.com/office/drawing/2014/main" id="{C5676C1A-97E6-116D-FF33-AB90C877E7DA}"/>
              </a:ext>
            </a:extLst>
          </p:cNvPr>
          <p:cNvPicPr>
            <a:picLocks noChangeAspect="1"/>
          </p:cNvPicPr>
          <p:nvPr/>
        </p:nvPicPr>
        <p:blipFill>
          <a:blip r:embed="rId5"/>
          <a:stretch>
            <a:fillRect/>
          </a:stretch>
        </p:blipFill>
        <p:spPr>
          <a:xfrm>
            <a:off x="6282417" y="4625280"/>
            <a:ext cx="1082851" cy="659962"/>
          </a:xfrm>
          <a:prstGeom prst="rect">
            <a:avLst/>
          </a:prstGeom>
        </p:spPr>
      </p:pic>
      <p:pic>
        <p:nvPicPr>
          <p:cNvPr id="19" name="Picture 18" descr="A rolled up diploma with a yellow ribbon&#10;&#10;Description automatically generated">
            <a:extLst>
              <a:ext uri="{FF2B5EF4-FFF2-40B4-BE49-F238E27FC236}">
                <a16:creationId xmlns:a16="http://schemas.microsoft.com/office/drawing/2014/main" id="{7E2C3E3C-A675-5B64-A48E-CD680AE66620}"/>
              </a:ext>
            </a:extLst>
          </p:cNvPr>
          <p:cNvPicPr>
            <a:picLocks noChangeAspect="1"/>
          </p:cNvPicPr>
          <p:nvPr/>
        </p:nvPicPr>
        <p:blipFill>
          <a:blip r:embed="rId6"/>
          <a:stretch>
            <a:fillRect/>
          </a:stretch>
        </p:blipFill>
        <p:spPr>
          <a:xfrm>
            <a:off x="6118412" y="800997"/>
            <a:ext cx="1318659" cy="965897"/>
          </a:xfrm>
          <a:prstGeom prst="rect">
            <a:avLst/>
          </a:prstGeom>
        </p:spPr>
      </p:pic>
      <p:pic>
        <p:nvPicPr>
          <p:cNvPr id="23" name="Picture 22" descr="A red and yellow graduation cap&#10;&#10;Description automatically generated">
            <a:extLst>
              <a:ext uri="{FF2B5EF4-FFF2-40B4-BE49-F238E27FC236}">
                <a16:creationId xmlns:a16="http://schemas.microsoft.com/office/drawing/2014/main" id="{E109B1CE-EA43-171A-972D-3ECF020ED350}"/>
              </a:ext>
            </a:extLst>
          </p:cNvPr>
          <p:cNvPicPr>
            <a:picLocks noChangeAspect="1"/>
          </p:cNvPicPr>
          <p:nvPr/>
        </p:nvPicPr>
        <p:blipFill>
          <a:blip r:embed="rId7"/>
          <a:stretch>
            <a:fillRect/>
          </a:stretch>
        </p:blipFill>
        <p:spPr>
          <a:xfrm>
            <a:off x="6204379" y="2844036"/>
            <a:ext cx="1298965" cy="965897"/>
          </a:xfrm>
          <a:prstGeom prst="rect">
            <a:avLst/>
          </a:prstGeom>
        </p:spPr>
      </p:pic>
    </p:spTree>
    <p:custDataLst>
      <p:tags r:id="rId1"/>
    </p:custDataLst>
    <p:extLst>
      <p:ext uri="{BB962C8B-B14F-4D97-AF65-F5344CB8AC3E}">
        <p14:creationId xmlns:p14="http://schemas.microsoft.com/office/powerpoint/2010/main" val="88853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Title 5"/>
          <p:cNvSpPr>
            <a:spLocks noGrp="1"/>
          </p:cNvSpPr>
          <p:nvPr>
            <p:ph type="ctrTitle"/>
          </p:nvPr>
        </p:nvSpPr>
        <p:spPr>
          <a:xfrm>
            <a:off x="334963" y="228600"/>
            <a:ext cx="5394960" cy="6400800"/>
          </a:xfrm>
        </p:spPr>
        <p:txBody>
          <a:bodyPr/>
          <a:lstStyle/>
          <a:p>
            <a:r>
              <a:rPr lang="en-US" dirty="0"/>
              <a:t>Benefit Information</a:t>
            </a:r>
          </a:p>
        </p:txBody>
      </p:sp>
      <p:sp>
        <p:nvSpPr>
          <p:cNvPr id="3" name="Google Shape;412;p43">
            <a:extLst>
              <a:ext uri="{FF2B5EF4-FFF2-40B4-BE49-F238E27FC236}">
                <a16:creationId xmlns:a16="http://schemas.microsoft.com/office/drawing/2014/main" id="{6E448B02-6242-941A-3D8B-024E11D84EB7}"/>
              </a:ext>
            </a:extLst>
          </p:cNvPr>
          <p:cNvSpPr txBox="1">
            <a:spLocks/>
          </p:cNvSpPr>
          <p:nvPr/>
        </p:nvSpPr>
        <p:spPr>
          <a:xfrm>
            <a:off x="7444951" y="2675873"/>
            <a:ext cx="4412489"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Years of Service Awards </a:t>
            </a:r>
          </a:p>
        </p:txBody>
      </p:sp>
      <p:sp>
        <p:nvSpPr>
          <p:cNvPr id="4" name="Google Shape;413;p43">
            <a:extLst>
              <a:ext uri="{FF2B5EF4-FFF2-40B4-BE49-F238E27FC236}">
                <a16:creationId xmlns:a16="http://schemas.microsoft.com/office/drawing/2014/main" id="{E7BAD7AF-DB74-2093-ED18-7E7AE62B1A81}"/>
              </a:ext>
            </a:extLst>
          </p:cNvPr>
          <p:cNvSpPr txBox="1">
            <a:spLocks/>
          </p:cNvSpPr>
          <p:nvPr/>
        </p:nvSpPr>
        <p:spPr>
          <a:xfrm>
            <a:off x="7386594" y="818926"/>
            <a:ext cx="3962406"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endParaRPr lang="en-US" sz="1400" dirty="0">
              <a:latin typeface="Speedee" panose="020B0603030502020204" pitchFamily="34" charset="0"/>
            </a:endParaRPr>
          </a:p>
        </p:txBody>
      </p:sp>
      <p:sp>
        <p:nvSpPr>
          <p:cNvPr id="10" name="Google Shape;411;p43">
            <a:extLst>
              <a:ext uri="{FF2B5EF4-FFF2-40B4-BE49-F238E27FC236}">
                <a16:creationId xmlns:a16="http://schemas.microsoft.com/office/drawing/2014/main" id="{B7D32CDF-4A60-907C-B2AF-882C4A76C2D0}"/>
              </a:ext>
            </a:extLst>
          </p:cNvPr>
          <p:cNvSpPr txBox="1">
            <a:spLocks/>
          </p:cNvSpPr>
          <p:nvPr/>
        </p:nvSpPr>
        <p:spPr>
          <a:xfrm>
            <a:off x="7431503" y="4998103"/>
            <a:ext cx="4412490"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1600"/>
              </a:spcAft>
              <a:buNone/>
            </a:pPr>
            <a:r>
              <a:rPr lang="en-US" sz="1400" dirty="0">
                <a:latin typeface="Speedee" panose="020B0603030502020204" pitchFamily="34" charset="0"/>
              </a:rPr>
              <a:t>Our company offers many options for career growth, including planned Growth Days and succession plannings between HR and our management team.  If you are interested in growing, be sure to let your manager know. </a:t>
            </a:r>
          </a:p>
        </p:txBody>
      </p:sp>
      <p:sp>
        <p:nvSpPr>
          <p:cNvPr id="11" name="Google Shape;416;p43">
            <a:extLst>
              <a:ext uri="{FF2B5EF4-FFF2-40B4-BE49-F238E27FC236}">
                <a16:creationId xmlns:a16="http://schemas.microsoft.com/office/drawing/2014/main" id="{530EA5C4-AA08-9013-6606-7F44E0A0D8A2}"/>
              </a:ext>
            </a:extLst>
          </p:cNvPr>
          <p:cNvSpPr txBox="1">
            <a:spLocks/>
          </p:cNvSpPr>
          <p:nvPr/>
        </p:nvSpPr>
        <p:spPr>
          <a:xfrm>
            <a:off x="7530755" y="4579968"/>
            <a:ext cx="4120575"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r>
              <a:rPr lang="en-US" sz="4000" dirty="0">
                <a:latin typeface="Speedee" panose="020B0603030502020204" pitchFamily="34" charset="0"/>
              </a:rPr>
              <a:t>Career Growth</a:t>
            </a:r>
          </a:p>
        </p:txBody>
      </p:sp>
      <p:sp>
        <p:nvSpPr>
          <p:cNvPr id="5" name="Google Shape;417;p43">
            <a:extLst>
              <a:ext uri="{FF2B5EF4-FFF2-40B4-BE49-F238E27FC236}">
                <a16:creationId xmlns:a16="http://schemas.microsoft.com/office/drawing/2014/main" id="{4AB5A1D8-0534-974C-3698-D9C9DE68ADFA}"/>
              </a:ext>
            </a:extLst>
          </p:cNvPr>
          <p:cNvSpPr txBox="1">
            <a:spLocks/>
          </p:cNvSpPr>
          <p:nvPr/>
        </p:nvSpPr>
        <p:spPr>
          <a:xfrm>
            <a:off x="7453915" y="909585"/>
            <a:ext cx="2662200" cy="527700"/>
          </a:xfrm>
          <a:prstGeom prst="rect">
            <a:avLst/>
          </a:prstGeom>
        </p:spPr>
        <p:txBody>
          <a:bodyPr spcFirstLastPara="1" wrap="square" lIns="91425" tIns="91425" rIns="91425" bIns="91425" anchor="ctr" anchorCtr="0">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spcBef>
                <a:spcPts val="0"/>
              </a:spcBef>
            </a:pPr>
            <a:endParaRPr lang="en-US" dirty="0">
              <a:latin typeface="Speedee" panose="020B0603030502020204" pitchFamily="34" charset="0"/>
            </a:endParaRPr>
          </a:p>
        </p:txBody>
      </p:sp>
      <p:sp>
        <p:nvSpPr>
          <p:cNvPr id="7" name="Google Shape;418;p43">
            <a:extLst>
              <a:ext uri="{FF2B5EF4-FFF2-40B4-BE49-F238E27FC236}">
                <a16:creationId xmlns:a16="http://schemas.microsoft.com/office/drawing/2014/main" id="{457C261B-164B-C611-6693-D1E479B3B261}"/>
              </a:ext>
            </a:extLst>
          </p:cNvPr>
          <p:cNvSpPr txBox="1">
            <a:spLocks/>
          </p:cNvSpPr>
          <p:nvPr/>
        </p:nvSpPr>
        <p:spPr>
          <a:xfrm>
            <a:off x="7449520" y="3315294"/>
            <a:ext cx="4273213"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We award additional PTO to celebrate Years of Service Milestones! </a:t>
            </a:r>
          </a:p>
        </p:txBody>
      </p:sp>
      <p:pic>
        <p:nvPicPr>
          <p:cNvPr id="6" name="Graphic 5" descr="Ribbon with solid fill">
            <a:extLst>
              <a:ext uri="{FF2B5EF4-FFF2-40B4-BE49-F238E27FC236}">
                <a16:creationId xmlns:a16="http://schemas.microsoft.com/office/drawing/2014/main" id="{17B2657B-8C42-8198-BC68-835B563D3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3600" y="2534880"/>
            <a:ext cx="1290593" cy="1290593"/>
          </a:xfrm>
          <a:prstGeom prst="rect">
            <a:avLst/>
          </a:prstGeom>
          <a:effectLst>
            <a:outerShdw blurRad="50800" dist="38100" dir="2700000" algn="tl" rotWithShape="0">
              <a:prstClr val="black">
                <a:alpha val="40000"/>
              </a:prstClr>
            </a:outerShdw>
          </a:effectLst>
        </p:spPr>
      </p:pic>
      <p:pic>
        <p:nvPicPr>
          <p:cNvPr id="12" name="Picture 11" descr="A group of people with arrows and a speech bubble&#10;&#10;Description automatically generated">
            <a:extLst>
              <a:ext uri="{FF2B5EF4-FFF2-40B4-BE49-F238E27FC236}">
                <a16:creationId xmlns:a16="http://schemas.microsoft.com/office/drawing/2014/main" id="{A8865C00-868C-697D-0523-336EBEB80697}"/>
              </a:ext>
            </a:extLst>
          </p:cNvPr>
          <p:cNvPicPr>
            <a:picLocks noChangeAspect="1"/>
          </p:cNvPicPr>
          <p:nvPr/>
        </p:nvPicPr>
        <p:blipFill>
          <a:blip r:embed="rId6"/>
          <a:stretch>
            <a:fillRect/>
          </a:stretch>
        </p:blipFill>
        <p:spPr>
          <a:xfrm>
            <a:off x="6184262" y="434210"/>
            <a:ext cx="1383378" cy="1520573"/>
          </a:xfrm>
          <a:prstGeom prst="rect">
            <a:avLst/>
          </a:prstGeom>
          <a:effectLst/>
        </p:spPr>
      </p:pic>
      <p:sp>
        <p:nvSpPr>
          <p:cNvPr id="14" name="Google Shape;412;p43">
            <a:extLst>
              <a:ext uri="{FF2B5EF4-FFF2-40B4-BE49-F238E27FC236}">
                <a16:creationId xmlns:a16="http://schemas.microsoft.com/office/drawing/2014/main" id="{7E87B7F2-5E26-4400-8CDE-7FD4A7105C4C}"/>
              </a:ext>
            </a:extLst>
          </p:cNvPr>
          <p:cNvSpPr txBox="1">
            <a:spLocks/>
          </p:cNvSpPr>
          <p:nvPr/>
        </p:nvSpPr>
        <p:spPr>
          <a:xfrm>
            <a:off x="7462880" y="600406"/>
            <a:ext cx="4412489" cy="5277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80000"/>
              </a:lnSpc>
              <a:spcBef>
                <a:spcPts val="600"/>
              </a:spcBef>
              <a:buNone/>
              <a:defRPr sz="4000" b="1" kern="1200">
                <a:solidFill>
                  <a:schemeClr val="tx1"/>
                </a:solidFill>
                <a:latin typeface="+mj-lt"/>
                <a:ea typeface="+mj-ea"/>
                <a:cs typeface="+mj-cs"/>
              </a:defRPr>
            </a:lvl1pPr>
          </a:lstStyle>
          <a:p>
            <a:pPr algn="l">
              <a:spcBef>
                <a:spcPts val="0"/>
              </a:spcBef>
            </a:pPr>
            <a:r>
              <a:rPr lang="en-US" dirty="0">
                <a:latin typeface="Speedee" panose="020B0603030502020204" pitchFamily="34" charset="0"/>
              </a:rPr>
              <a:t>Student Advising</a:t>
            </a:r>
          </a:p>
        </p:txBody>
      </p:sp>
      <p:sp>
        <p:nvSpPr>
          <p:cNvPr id="17" name="Google Shape;418;p43">
            <a:extLst>
              <a:ext uri="{FF2B5EF4-FFF2-40B4-BE49-F238E27FC236}">
                <a16:creationId xmlns:a16="http://schemas.microsoft.com/office/drawing/2014/main" id="{07CBF196-D199-E427-8F38-6496A95B05A7}"/>
              </a:ext>
            </a:extLst>
          </p:cNvPr>
          <p:cNvSpPr txBox="1">
            <a:spLocks/>
          </p:cNvSpPr>
          <p:nvPr/>
        </p:nvSpPr>
        <p:spPr>
          <a:xfrm>
            <a:off x="7515260" y="980204"/>
            <a:ext cx="4412489" cy="6654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ymbol" panose="05050102010706020507" pitchFamily="18" charset="2"/>
              <a:buNone/>
            </a:pPr>
            <a:r>
              <a:rPr lang="en-US" sz="1400" dirty="0">
                <a:latin typeface="Speedee" panose="020B0603030502020204" pitchFamily="34" charset="0"/>
              </a:rPr>
              <a:t>All employees and their immediate family members are eligible to use the Archways to Opportunity free student advising services to help make decisions about their educational future!  Contact </a:t>
            </a:r>
            <a:r>
              <a:rPr lang="en-US" sz="1400" dirty="0">
                <a:latin typeface="Speedee" panose="020B0603030502020204" pitchFamily="34" charset="0"/>
                <a:hlinkClick r:id="rId7"/>
              </a:rPr>
              <a:t>taylor@muellermcd.com</a:t>
            </a:r>
            <a:r>
              <a:rPr lang="en-US" sz="1400" dirty="0">
                <a:latin typeface="Speedee" panose="020B0603030502020204" pitchFamily="34" charset="0"/>
              </a:rPr>
              <a:t> to get set up! </a:t>
            </a:r>
          </a:p>
        </p:txBody>
      </p:sp>
      <p:pic>
        <p:nvPicPr>
          <p:cNvPr id="18" name="Graphic 17" descr="Plant with solid fill">
            <a:extLst>
              <a:ext uri="{FF2B5EF4-FFF2-40B4-BE49-F238E27FC236}">
                <a16:creationId xmlns:a16="http://schemas.microsoft.com/office/drawing/2014/main" id="{0835F340-E6B4-D119-91B4-346255E884D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78661" y="4546563"/>
            <a:ext cx="1290593" cy="129059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9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5AF80B3-393A-48F5-9D69-402321F21AE6}"/>
              </a:ext>
            </a:extLst>
          </p:cNvPr>
          <p:cNvSpPr>
            <a:spLocks noGrp="1"/>
          </p:cNvSpPr>
          <p:nvPr>
            <p:ph type="title"/>
          </p:nvPr>
        </p:nvSpPr>
        <p:spPr/>
        <p:txBody>
          <a:bodyPr/>
          <a:lstStyle/>
          <a:p>
            <a:r>
              <a:rPr lang="en-US" dirty="0"/>
              <a:t>Employee Meals </a:t>
            </a:r>
          </a:p>
        </p:txBody>
      </p:sp>
      <p:graphicFrame>
        <p:nvGraphicFramePr>
          <p:cNvPr id="11" name="Table">
            <a:extLst>
              <a:ext uri="{FF2B5EF4-FFF2-40B4-BE49-F238E27FC236}">
                <a16:creationId xmlns:a16="http://schemas.microsoft.com/office/drawing/2014/main" id="{9CD53E11-7CC6-40CC-B5E0-5B2ADE60949E}"/>
              </a:ext>
            </a:extLst>
          </p:cNvPr>
          <p:cNvGraphicFramePr>
            <a:graphicFrameLocks noGrp="1"/>
          </p:cNvGraphicFramePr>
          <p:nvPr>
            <p:extLst>
              <p:ext uri="{D42A27DB-BD31-4B8C-83A1-F6EECF244321}">
                <p14:modId xmlns:p14="http://schemas.microsoft.com/office/powerpoint/2010/main" val="2990016742"/>
              </p:ext>
            </p:extLst>
          </p:nvPr>
        </p:nvGraphicFramePr>
        <p:xfrm>
          <a:off x="335598" y="1875106"/>
          <a:ext cx="11521440" cy="2213332"/>
        </p:xfrm>
        <a:graphic>
          <a:graphicData uri="http://schemas.openxmlformats.org/drawingml/2006/table">
            <a:tbl>
              <a:tblPr firstRow="1" bandRow="1">
                <a:tableStyleId>{5C22544A-7EE6-4342-B048-85BDC9FD1C3A}</a:tableStyleId>
              </a:tblPr>
              <a:tblGrid>
                <a:gridCol w="3840480">
                  <a:extLst>
                    <a:ext uri="{9D8B030D-6E8A-4147-A177-3AD203B41FA5}">
                      <a16:colId xmlns:a16="http://schemas.microsoft.com/office/drawing/2014/main" val="514039819"/>
                    </a:ext>
                  </a:extLst>
                </a:gridCol>
                <a:gridCol w="3748722">
                  <a:extLst>
                    <a:ext uri="{9D8B030D-6E8A-4147-A177-3AD203B41FA5}">
                      <a16:colId xmlns:a16="http://schemas.microsoft.com/office/drawing/2014/main" val="959405633"/>
                    </a:ext>
                  </a:extLst>
                </a:gridCol>
                <a:gridCol w="3932238">
                  <a:extLst>
                    <a:ext uri="{9D8B030D-6E8A-4147-A177-3AD203B41FA5}">
                      <a16:colId xmlns:a16="http://schemas.microsoft.com/office/drawing/2014/main" val="499667297"/>
                    </a:ext>
                  </a:extLst>
                </a:gridCol>
              </a:tblGrid>
              <a:tr h="1106666">
                <a:tc>
                  <a:txBody>
                    <a:bodyPr/>
                    <a:lstStyle/>
                    <a:p>
                      <a:pPr algn="ctr">
                        <a:lnSpc>
                          <a:spcPct val="90000"/>
                        </a:lnSpc>
                        <a:spcBef>
                          <a:spcPts val="1800"/>
                        </a:spcBef>
                      </a:pPr>
                      <a:r>
                        <a:rPr lang="en-US" dirty="0">
                          <a:solidFill>
                            <a:schemeClr val="tx1"/>
                          </a:solidFill>
                        </a:rPr>
                        <a:t>Sandwich</a:t>
                      </a:r>
                    </a:p>
                  </a:txBody>
                  <a:tcPr marL="228600" marR="228600" marT="91440" marB="91440" anchor="b">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spcBef>
                          <a:spcPts val="1800"/>
                        </a:spcBef>
                      </a:pPr>
                      <a:r>
                        <a:rPr lang="en-US" dirty="0">
                          <a:solidFill>
                            <a:schemeClr val="tx1"/>
                          </a:solidFill>
                        </a:rPr>
                        <a:t>Side</a:t>
                      </a:r>
                    </a:p>
                  </a:txBody>
                  <a:tcPr marL="228600" marR="228600" marT="91440" marB="9144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spcBef>
                          <a:spcPts val="1800"/>
                        </a:spcBef>
                      </a:pPr>
                      <a:r>
                        <a:rPr lang="en-US" dirty="0">
                          <a:solidFill>
                            <a:schemeClr val="tx1"/>
                          </a:solidFill>
                        </a:rPr>
                        <a:t>Beverage</a:t>
                      </a:r>
                    </a:p>
                  </a:txBody>
                  <a:tcPr marL="228600" marR="228600" marT="91440" marB="91440" anchor="b">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4881929"/>
                  </a:ext>
                </a:extLst>
              </a:tr>
              <a:tr h="1106666">
                <a:tc>
                  <a:txBody>
                    <a:bodyPr/>
                    <a:lstStyle/>
                    <a:p>
                      <a:pPr marL="0" indent="0">
                        <a:lnSpc>
                          <a:spcPct val="90000"/>
                        </a:lnSpc>
                        <a:spcBef>
                          <a:spcPts val="1800"/>
                        </a:spcBef>
                        <a:buClr>
                          <a:schemeClr val="accent2"/>
                        </a:buClr>
                        <a:buFont typeface="Symbol" panose="05050102010706020507" pitchFamily="18" charset="2"/>
                        <a:buNone/>
                      </a:pPr>
                      <a:endParaRPr lang="en-US" sz="1800" dirty="0">
                        <a:solidFill>
                          <a:schemeClr val="tx1"/>
                        </a:solidFill>
                      </a:endParaRPr>
                    </a:p>
                  </a:txBody>
                  <a:tcPr marL="228600" marR="228600" marT="91440" marB="91440">
                    <a:lnL w="12700" cmpd="sng">
                      <a:noFill/>
                    </a:lnL>
                    <a:lnR w="12700"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800" dirty="0">
                        <a:solidFill>
                          <a:schemeClr val="tx1"/>
                        </a:solidFill>
                      </a:endParaRPr>
                    </a:p>
                  </a:txBody>
                  <a:tcPr marL="228600" marR="228600" marT="91440" marB="9144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800" dirty="0">
                        <a:solidFill>
                          <a:schemeClr val="tx1"/>
                        </a:solidFill>
                      </a:endParaRPr>
                    </a:p>
                  </a:txBody>
                  <a:tcPr marL="228600" marR="228600" marT="91440" marB="91440">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524622"/>
                  </a:ext>
                </a:extLst>
              </a:tr>
            </a:tbl>
          </a:graphicData>
        </a:graphic>
      </p:graphicFrame>
      <p:pic>
        <p:nvPicPr>
          <p:cNvPr id="14" name="Illustration 1" descr="Logo&#10;&#10;Description automatically generated">
            <a:extLst>
              <a:ext uri="{FF2B5EF4-FFF2-40B4-BE49-F238E27FC236}">
                <a16:creationId xmlns:a16="http://schemas.microsoft.com/office/drawing/2014/main" id="{E79C1C1D-549F-4FDF-AEA2-1D9B2FA62E1D}"/>
              </a:ext>
            </a:extLst>
          </p:cNvPr>
          <p:cNvPicPr>
            <a:picLocks noChangeAspect="1"/>
          </p:cNvPicPr>
          <p:nvPr/>
        </p:nvPicPr>
        <p:blipFill>
          <a:blip r:embed="rId4"/>
          <a:stretch>
            <a:fillRect/>
          </a:stretch>
        </p:blipFill>
        <p:spPr>
          <a:xfrm>
            <a:off x="5363503" y="1864957"/>
            <a:ext cx="1464994" cy="1856147"/>
          </a:xfrm>
          <a:prstGeom prst="rect">
            <a:avLst/>
          </a:prstGeom>
        </p:spPr>
      </p:pic>
      <p:pic>
        <p:nvPicPr>
          <p:cNvPr id="2" name="Picture 1">
            <a:extLst>
              <a:ext uri="{FF2B5EF4-FFF2-40B4-BE49-F238E27FC236}">
                <a16:creationId xmlns:a16="http://schemas.microsoft.com/office/drawing/2014/main" id="{450FDC6B-CF3D-D6F6-E3BA-755AE58BB4B2}"/>
              </a:ext>
            </a:extLst>
          </p:cNvPr>
          <p:cNvPicPr>
            <a:picLocks noChangeAspect="1"/>
          </p:cNvPicPr>
          <p:nvPr/>
        </p:nvPicPr>
        <p:blipFill>
          <a:blip r:embed="rId5"/>
          <a:stretch>
            <a:fillRect/>
          </a:stretch>
        </p:blipFill>
        <p:spPr>
          <a:xfrm rot="16200000">
            <a:off x="8732218" y="2055668"/>
            <a:ext cx="2233264" cy="1872140"/>
          </a:xfrm>
          <a:prstGeom prst="rect">
            <a:avLst/>
          </a:prstGeom>
        </p:spPr>
      </p:pic>
      <p:pic>
        <p:nvPicPr>
          <p:cNvPr id="4" name="Picture 3">
            <a:extLst>
              <a:ext uri="{FF2B5EF4-FFF2-40B4-BE49-F238E27FC236}">
                <a16:creationId xmlns:a16="http://schemas.microsoft.com/office/drawing/2014/main" id="{12145682-53B3-2AF8-42F4-8C1CC13B727A}"/>
              </a:ext>
            </a:extLst>
          </p:cNvPr>
          <p:cNvPicPr>
            <a:picLocks noChangeAspect="1"/>
          </p:cNvPicPr>
          <p:nvPr/>
        </p:nvPicPr>
        <p:blipFill>
          <a:blip r:embed="rId6"/>
          <a:stretch>
            <a:fillRect/>
          </a:stretch>
        </p:blipFill>
        <p:spPr>
          <a:xfrm>
            <a:off x="914400" y="1676400"/>
            <a:ext cx="2664045" cy="2233263"/>
          </a:xfrm>
          <a:prstGeom prst="rect">
            <a:avLst/>
          </a:prstGeom>
        </p:spPr>
      </p:pic>
      <p:sp>
        <p:nvSpPr>
          <p:cNvPr id="5" name="Google Shape;387;p42">
            <a:extLst>
              <a:ext uri="{FF2B5EF4-FFF2-40B4-BE49-F238E27FC236}">
                <a16:creationId xmlns:a16="http://schemas.microsoft.com/office/drawing/2014/main" id="{DC8E6037-BDAC-9EF1-D08F-3349AECAD85B}"/>
              </a:ext>
            </a:extLst>
          </p:cNvPr>
          <p:cNvSpPr txBox="1">
            <a:spLocks/>
          </p:cNvSpPr>
          <p:nvPr/>
        </p:nvSpPr>
        <p:spPr>
          <a:xfrm>
            <a:off x="800100" y="5104059"/>
            <a:ext cx="10591800" cy="1165800"/>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mbol" panose="05050102010706020507" pitchFamily="18" charset="2"/>
              <a:buNone/>
            </a:pPr>
            <a:r>
              <a:rPr lang="en-US" dirty="0"/>
              <a:t>If you are working </a:t>
            </a:r>
            <a:r>
              <a:rPr lang="en-US" b="1" dirty="0"/>
              <a:t>more than 5 hours</a:t>
            </a:r>
            <a:r>
              <a:rPr lang="en-US" dirty="0"/>
              <a:t>, your total dollar amount must be </a:t>
            </a:r>
            <a:r>
              <a:rPr lang="en-US" b="1" dirty="0"/>
              <a:t>$10.00 or less</a:t>
            </a:r>
            <a:r>
              <a:rPr lang="en-US" dirty="0"/>
              <a:t>.</a:t>
            </a:r>
          </a:p>
          <a:p>
            <a:pPr marL="0" indent="0" algn="ctr">
              <a:spcBef>
                <a:spcPts val="0"/>
              </a:spcBef>
              <a:buFont typeface="Symbol" panose="05050102010706020507" pitchFamily="18" charset="2"/>
              <a:buNone/>
            </a:pPr>
            <a:endParaRPr lang="en-US" dirty="0"/>
          </a:p>
          <a:p>
            <a:pPr marL="0" indent="0" algn="ctr">
              <a:spcBef>
                <a:spcPts val="0"/>
              </a:spcBef>
              <a:buFont typeface="Symbol" panose="05050102010706020507" pitchFamily="18" charset="2"/>
              <a:buNone/>
            </a:pPr>
            <a:r>
              <a:rPr lang="en-US" dirty="0"/>
              <a:t>If you are working </a:t>
            </a:r>
            <a:r>
              <a:rPr lang="en-US" b="1" dirty="0"/>
              <a:t>under 5 hours</a:t>
            </a:r>
            <a:r>
              <a:rPr lang="en-US" dirty="0"/>
              <a:t>, your total dollar amount must be </a:t>
            </a:r>
            <a:r>
              <a:rPr lang="en-US" b="1" dirty="0"/>
              <a:t>$7.00 or less</a:t>
            </a:r>
            <a:r>
              <a:rPr lang="en-US" dirty="0"/>
              <a:t>.</a:t>
            </a:r>
          </a:p>
        </p:txBody>
      </p:sp>
      <p:sp>
        <p:nvSpPr>
          <p:cNvPr id="6" name="Google Shape;387;p42">
            <a:extLst>
              <a:ext uri="{FF2B5EF4-FFF2-40B4-BE49-F238E27FC236}">
                <a16:creationId xmlns:a16="http://schemas.microsoft.com/office/drawing/2014/main" id="{46DF4D5D-D735-42BA-3B85-D78468C20296}"/>
              </a:ext>
            </a:extLst>
          </p:cNvPr>
          <p:cNvSpPr txBox="1">
            <a:spLocks/>
          </p:cNvSpPr>
          <p:nvPr/>
        </p:nvSpPr>
        <p:spPr>
          <a:xfrm>
            <a:off x="703372" y="4276996"/>
            <a:ext cx="3086100" cy="432891"/>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mbol" panose="05050102010706020507" pitchFamily="18" charset="2"/>
              <a:buNone/>
            </a:pPr>
            <a:r>
              <a:rPr lang="en-US" b="1" dirty="0"/>
              <a:t>1 Sandwich/Entrée Item</a:t>
            </a:r>
          </a:p>
        </p:txBody>
      </p:sp>
      <p:sp>
        <p:nvSpPr>
          <p:cNvPr id="8" name="Google Shape;387;p42">
            <a:extLst>
              <a:ext uri="{FF2B5EF4-FFF2-40B4-BE49-F238E27FC236}">
                <a16:creationId xmlns:a16="http://schemas.microsoft.com/office/drawing/2014/main" id="{12897FEE-BD4C-E9E8-58BE-3EA3ED2D4E6D}"/>
              </a:ext>
            </a:extLst>
          </p:cNvPr>
          <p:cNvSpPr txBox="1">
            <a:spLocks/>
          </p:cNvSpPr>
          <p:nvPr/>
        </p:nvSpPr>
        <p:spPr>
          <a:xfrm>
            <a:off x="4552950" y="4294893"/>
            <a:ext cx="3086100" cy="432891"/>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mbol" panose="05050102010706020507" pitchFamily="18" charset="2"/>
              <a:buNone/>
            </a:pPr>
            <a:r>
              <a:rPr lang="en-US" b="1" dirty="0"/>
              <a:t>1 Side Dish</a:t>
            </a:r>
          </a:p>
        </p:txBody>
      </p:sp>
      <p:sp>
        <p:nvSpPr>
          <p:cNvPr id="9" name="Google Shape;387;p42">
            <a:extLst>
              <a:ext uri="{FF2B5EF4-FFF2-40B4-BE49-F238E27FC236}">
                <a16:creationId xmlns:a16="http://schemas.microsoft.com/office/drawing/2014/main" id="{296D0925-9483-B3D0-C2DF-692A849116B7}"/>
              </a:ext>
            </a:extLst>
          </p:cNvPr>
          <p:cNvSpPr txBox="1">
            <a:spLocks/>
          </p:cNvSpPr>
          <p:nvPr/>
        </p:nvSpPr>
        <p:spPr>
          <a:xfrm>
            <a:off x="8305800" y="4296507"/>
            <a:ext cx="3086100" cy="432891"/>
          </a:xfrm>
          <a:prstGeom prst="rect">
            <a:avLst/>
          </a:prstGeom>
        </p:spPr>
        <p:txBody>
          <a:bodyPr spcFirstLastPara="1" wrap="square" lIns="91425" tIns="91425" rIns="91425" bIns="91425" anchor="t" anchorCtr="0">
            <a:noAutofit/>
          </a:bodyPr>
          <a:lstStyle>
            <a:lvl1pPr marL="174625" indent="-174625" algn="l" defTabSz="914400" rtl="0" eaLnBrk="1" latinLnBrk="0" hangingPunct="1">
              <a:lnSpc>
                <a:spcPct val="90000"/>
              </a:lnSpc>
              <a:spcBef>
                <a:spcPts val="1800"/>
              </a:spcBef>
              <a:buClr>
                <a:schemeClr val="accent2"/>
              </a:buClr>
              <a:buSzPct val="85000"/>
              <a:buFont typeface="Symbol" panose="05050102010706020507" pitchFamily="18" charset="2"/>
              <a:buChar char="·"/>
              <a:defRPr sz="1800" kern="1200">
                <a:solidFill>
                  <a:schemeClr val="tx1"/>
                </a:solidFill>
                <a:latin typeface="+mn-lt"/>
                <a:ea typeface="+mn-ea"/>
                <a:cs typeface="+mn-cs"/>
              </a:defRPr>
            </a:lvl1pPr>
            <a:lvl2pPr marL="515938" indent="-231775"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2pPr>
            <a:lvl3pPr marL="739775" indent="-168275" algn="l" defTabSz="914400" rtl="0" eaLnBrk="1" latinLnBrk="0" hangingPunct="1">
              <a:lnSpc>
                <a:spcPct val="90000"/>
              </a:lnSpc>
              <a:spcBef>
                <a:spcPts val="200"/>
              </a:spcBef>
              <a:buClr>
                <a:schemeClr val="tx2"/>
              </a:buClr>
              <a:buSzPct val="85000"/>
              <a:buFont typeface="Symbol" panose="05050102010706020507" pitchFamily="18" charset="2"/>
              <a:buChar char="·"/>
              <a:defRPr sz="1800" kern="1200">
                <a:solidFill>
                  <a:schemeClr val="tx1"/>
                </a:solidFill>
                <a:latin typeface="+mn-lt"/>
                <a:ea typeface="+mn-ea"/>
                <a:cs typeface="+mn-cs"/>
              </a:defRPr>
            </a:lvl3pPr>
            <a:lvl4pPr marL="973138" indent="-173038"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4pPr>
            <a:lvl5pPr marL="1196975" indent="-169863" algn="l" defTabSz="914400" rtl="0" eaLnBrk="1" latinLnBrk="0" hangingPunct="1">
              <a:lnSpc>
                <a:spcPct val="90000"/>
              </a:lnSpc>
              <a:spcBef>
                <a:spcPts val="200"/>
              </a:spcBef>
              <a:buClr>
                <a:schemeClr val="accent2"/>
              </a:buClr>
              <a:buFont typeface="Speedee" panose="020B06030305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mbol" panose="05050102010706020507" pitchFamily="18" charset="2"/>
              <a:buNone/>
            </a:pPr>
            <a:r>
              <a:rPr lang="en-US" b="1" dirty="0"/>
              <a:t>1 Beverage</a:t>
            </a:r>
          </a:p>
        </p:txBody>
      </p:sp>
    </p:spTree>
    <p:custDataLst>
      <p:tags r:id="rId1"/>
    </p:custDataLst>
    <p:extLst>
      <p:ext uri="{BB962C8B-B14F-4D97-AF65-F5344CB8AC3E}">
        <p14:creationId xmlns:p14="http://schemas.microsoft.com/office/powerpoint/2010/main" val="108417851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ctrTitle"/>
          </p:nvPr>
        </p:nvSpPr>
        <p:spPr>
          <a:xfrm>
            <a:off x="381000" y="2209800"/>
            <a:ext cx="7589520" cy="3657600"/>
          </a:xfrm>
        </p:spPr>
        <p:txBody>
          <a:bodyPr/>
          <a:lstStyle/>
          <a:p>
            <a:pPr algn="r"/>
            <a:r>
              <a:rPr lang="en-US" dirty="0"/>
              <a:t>Help Me Succeed</a:t>
            </a:r>
          </a:p>
        </p:txBody>
      </p:sp>
      <p:pic>
        <p:nvPicPr>
          <p:cNvPr id="3" name="Graphic 2" descr="Aspiration with solid fill">
            <a:extLst>
              <a:ext uri="{FF2B5EF4-FFF2-40B4-BE49-F238E27FC236}">
                <a16:creationId xmlns:a16="http://schemas.microsoft.com/office/drawing/2014/main" id="{663C4210-629E-E31D-91E8-03E6E2D1E6F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1707" y="2362200"/>
            <a:ext cx="2743200" cy="27432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9135318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5AF80B3-393A-48F5-9D69-402321F21AE6}"/>
              </a:ext>
            </a:extLst>
          </p:cNvPr>
          <p:cNvSpPr>
            <a:spLocks noGrp="1"/>
          </p:cNvSpPr>
          <p:nvPr>
            <p:ph type="title"/>
          </p:nvPr>
        </p:nvSpPr>
        <p:spPr/>
        <p:txBody>
          <a:bodyPr/>
          <a:lstStyle/>
          <a:p>
            <a:r>
              <a:rPr lang="en-US" sz="3200" dirty="0"/>
              <a:t>Our Expectations</a:t>
            </a:r>
          </a:p>
        </p:txBody>
      </p:sp>
      <p:graphicFrame>
        <p:nvGraphicFramePr>
          <p:cNvPr id="10" name="Table">
            <a:extLst>
              <a:ext uri="{FF2B5EF4-FFF2-40B4-BE49-F238E27FC236}">
                <a16:creationId xmlns:a16="http://schemas.microsoft.com/office/drawing/2014/main" id="{04ABF2B1-7DF4-4BEA-8696-A09EF7AEB414}"/>
              </a:ext>
            </a:extLst>
          </p:cNvPr>
          <p:cNvGraphicFramePr>
            <a:graphicFrameLocks noGrp="1"/>
          </p:cNvGraphicFramePr>
          <p:nvPr>
            <p:extLst>
              <p:ext uri="{D42A27DB-BD31-4B8C-83A1-F6EECF244321}">
                <p14:modId xmlns:p14="http://schemas.microsoft.com/office/powerpoint/2010/main" val="1975917020"/>
              </p:ext>
            </p:extLst>
          </p:nvPr>
        </p:nvGraphicFramePr>
        <p:xfrm>
          <a:off x="335280" y="1143000"/>
          <a:ext cx="11521440" cy="5176266"/>
        </p:xfrm>
        <a:graphic>
          <a:graphicData uri="http://schemas.openxmlformats.org/drawingml/2006/table">
            <a:tbl>
              <a:tblPr firstRow="1" bandRow="1">
                <a:tableStyleId>{5C22544A-7EE6-4342-B048-85BDC9FD1C3A}</a:tableStyleId>
              </a:tblPr>
              <a:tblGrid>
                <a:gridCol w="4937760">
                  <a:extLst>
                    <a:ext uri="{9D8B030D-6E8A-4147-A177-3AD203B41FA5}">
                      <a16:colId xmlns:a16="http://schemas.microsoft.com/office/drawing/2014/main" val="4222816512"/>
                    </a:ext>
                  </a:extLst>
                </a:gridCol>
                <a:gridCol w="1645920">
                  <a:extLst>
                    <a:ext uri="{9D8B030D-6E8A-4147-A177-3AD203B41FA5}">
                      <a16:colId xmlns:a16="http://schemas.microsoft.com/office/drawing/2014/main" val="2194016315"/>
                    </a:ext>
                  </a:extLst>
                </a:gridCol>
                <a:gridCol w="4937760">
                  <a:extLst>
                    <a:ext uri="{9D8B030D-6E8A-4147-A177-3AD203B41FA5}">
                      <a16:colId xmlns:a16="http://schemas.microsoft.com/office/drawing/2014/main" val="2910775868"/>
                    </a:ext>
                  </a:extLst>
                </a:gridCol>
              </a:tblGrid>
              <a:tr h="1005840">
                <a:tc>
                  <a:txBody>
                    <a:bodyPr/>
                    <a:lstStyle/>
                    <a:p>
                      <a:pPr>
                        <a:lnSpc>
                          <a:spcPct val="90000"/>
                        </a:lnSpc>
                        <a:spcBef>
                          <a:spcPts val="600"/>
                        </a:spcBef>
                      </a:pPr>
                      <a:r>
                        <a:rPr lang="en-US" b="1" dirty="0">
                          <a:solidFill>
                            <a:schemeClr val="tx1"/>
                          </a:solidFill>
                        </a:rPr>
                        <a:t>We believe everyone has the opportunity to be a great member of our team. </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pPr>
                        <a:lnSpc>
                          <a:spcPct val="90000"/>
                        </a:lnSpc>
                        <a:spcBef>
                          <a:spcPts val="600"/>
                        </a:spcBef>
                      </a:pPr>
                      <a:endParaRPr lang="en-US" b="1" dirty="0">
                        <a:solidFill>
                          <a:schemeClr val="tx1"/>
                        </a:solidFill>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nSpc>
                          <a:spcPct val="90000"/>
                        </a:lnSpc>
                        <a:spcBef>
                          <a:spcPts val="600"/>
                        </a:spcBef>
                      </a:pPr>
                      <a:endParaRPr lang="en-US" b="1" dirty="0">
                        <a:solidFill>
                          <a:schemeClr val="tx1"/>
                        </a:solidFill>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5622664"/>
                  </a:ext>
                </a:extLst>
              </a:tr>
              <a:tr h="4114800">
                <a:tc>
                  <a:txBody>
                    <a:bodyPr/>
                    <a:lstStyle/>
                    <a:p>
                      <a:pPr>
                        <a:lnSpc>
                          <a:spcPct val="90000"/>
                        </a:lnSpc>
                        <a:spcBef>
                          <a:spcPts val="2000"/>
                        </a:spcBef>
                      </a:pPr>
                      <a:r>
                        <a:rPr lang="en-US" b="1" dirty="0">
                          <a:solidFill>
                            <a:schemeClr val="tx1"/>
                          </a:solidFill>
                        </a:rPr>
                        <a:t>Be On Time</a:t>
                      </a:r>
                    </a:p>
                    <a:p>
                      <a:pPr marL="687388" lvl="1" indent="-230188">
                        <a:lnSpc>
                          <a:spcPct val="90000"/>
                        </a:lnSpc>
                        <a:spcBef>
                          <a:spcPts val="600"/>
                        </a:spcBef>
                        <a:buClr>
                          <a:schemeClr val="accent2"/>
                        </a:buClr>
                        <a:buSzPct val="105000"/>
                        <a:buFont typeface="Symbol" panose="05050102010706020507" pitchFamily="18" charset="2"/>
                        <a:buChar char="·"/>
                      </a:pPr>
                      <a:r>
                        <a:rPr lang="en-US" sz="1600" b="0" dirty="0">
                          <a:solidFill>
                            <a:schemeClr val="tx1"/>
                          </a:solidFill>
                        </a:rPr>
                        <a:t>Make every effort to arrive on time for your shift.  When you don’t, other team members have to cover for you. </a:t>
                      </a:r>
                    </a:p>
                    <a:p>
                      <a:pPr>
                        <a:lnSpc>
                          <a:spcPct val="90000"/>
                        </a:lnSpc>
                        <a:spcBef>
                          <a:spcPts val="2000"/>
                        </a:spcBef>
                      </a:pPr>
                      <a:r>
                        <a:rPr lang="en-US" b="1" dirty="0">
                          <a:solidFill>
                            <a:schemeClr val="tx1"/>
                          </a:solidFill>
                        </a:rPr>
                        <a:t>Be Flexible</a:t>
                      </a:r>
                    </a:p>
                    <a:p>
                      <a:pPr marL="687388" marR="0" lvl="1" indent="-230188" algn="l" defTabSz="914400" rtl="0" eaLnBrk="1" fontAlgn="auto" latinLnBrk="0" hangingPunct="1">
                        <a:lnSpc>
                          <a:spcPct val="90000"/>
                        </a:lnSpc>
                        <a:spcBef>
                          <a:spcPts val="600"/>
                        </a:spcBef>
                        <a:spcAft>
                          <a:spcPts val="0"/>
                        </a:spcAft>
                        <a:buClr>
                          <a:schemeClr val="accent2"/>
                        </a:buClr>
                        <a:buSzPct val="105000"/>
                        <a:buFont typeface="Symbol" panose="05050102010706020507" pitchFamily="18" charset="2"/>
                        <a:buChar char="·"/>
                        <a:tabLst/>
                        <a:defRPr/>
                      </a:pPr>
                      <a:r>
                        <a:rPr lang="en-US" sz="1600" b="0" kern="1200" noProof="0" dirty="0">
                          <a:solidFill>
                            <a:schemeClr val="tx1"/>
                          </a:solidFill>
                          <a:latin typeface="+mn-lt"/>
                          <a:ea typeface="+mn-ea"/>
                          <a:cs typeface="+mn-cs"/>
                        </a:rPr>
                        <a:t>Every day is different.  Some days, we may need you to fill-in for another crew member or train you on a station you haven’t worked before. You can learn something important every day.</a:t>
                      </a:r>
                      <a:endParaRPr lang="en-US" sz="1600" b="0" kern="1200" dirty="0">
                        <a:solidFill>
                          <a:schemeClr val="tx1"/>
                        </a:solidFill>
                        <a:latin typeface="+mn-lt"/>
                        <a:ea typeface="+mn-ea"/>
                        <a:cs typeface="+mn-cs"/>
                      </a:endParaRPr>
                    </a:p>
                    <a:p>
                      <a:pPr>
                        <a:lnSpc>
                          <a:spcPct val="90000"/>
                        </a:lnSpc>
                        <a:spcBef>
                          <a:spcPts val="2000"/>
                        </a:spcBef>
                      </a:pPr>
                      <a:r>
                        <a:rPr lang="en-US" b="1" dirty="0">
                          <a:solidFill>
                            <a:schemeClr val="tx1"/>
                          </a:solidFill>
                        </a:rPr>
                        <a:t>Be Polite</a:t>
                      </a:r>
                    </a:p>
                    <a:p>
                      <a:pPr marL="687388" marR="0" lvl="1" indent="-230188" algn="l" defTabSz="914400" rtl="0" eaLnBrk="1" fontAlgn="auto" latinLnBrk="0" hangingPunct="1">
                        <a:lnSpc>
                          <a:spcPct val="90000"/>
                        </a:lnSpc>
                        <a:spcBef>
                          <a:spcPts val="600"/>
                        </a:spcBef>
                        <a:spcAft>
                          <a:spcPts val="0"/>
                        </a:spcAft>
                        <a:buClr>
                          <a:schemeClr val="accent2"/>
                        </a:buClr>
                        <a:buSzPct val="105000"/>
                        <a:buFont typeface="Symbol" panose="05050102010706020507" pitchFamily="18" charset="2"/>
                        <a:buChar char="·"/>
                        <a:tabLst/>
                        <a:defRPr/>
                      </a:pPr>
                      <a:r>
                        <a:rPr lang="en-US" sz="1800" b="0" kern="1200" noProof="0" dirty="0">
                          <a:solidFill>
                            <a:schemeClr val="tx1"/>
                          </a:solidFill>
                          <a:latin typeface="+mn-lt"/>
                          <a:ea typeface="+mn-ea"/>
                          <a:cs typeface="+mn-cs"/>
                        </a:rPr>
                        <a:t>Be courteous to others. </a:t>
                      </a:r>
                    </a:p>
                    <a:p>
                      <a:pPr marL="0" marR="0" lvl="0" indent="0" algn="l" defTabSz="914400" rtl="0" eaLnBrk="1" fontAlgn="auto" latinLnBrk="0" hangingPunct="1">
                        <a:lnSpc>
                          <a:spcPct val="90000"/>
                        </a:lnSpc>
                        <a:spcBef>
                          <a:spcPts val="2000"/>
                        </a:spcBef>
                        <a:spcAft>
                          <a:spcPts val="0"/>
                        </a:spcAft>
                        <a:buClrTx/>
                        <a:buSzTx/>
                        <a:buFontTx/>
                        <a:buNone/>
                        <a:tabLst/>
                        <a:defRPr/>
                      </a:pPr>
                      <a:endParaRPr lang="en-US" sz="1800" b="0" kern="1200" noProof="0" dirty="0">
                        <a:solidFill>
                          <a:schemeClr val="tx1"/>
                        </a:solidFill>
                        <a:latin typeface="+mn-lt"/>
                        <a:ea typeface="+mn-ea"/>
                        <a:cs typeface="+mn-cs"/>
                      </a:endParaRPr>
                    </a:p>
                  </a:txBody>
                  <a:tcPr marL="0" marR="0" marT="18288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nSpc>
                          <a:spcPct val="90000"/>
                        </a:lnSpc>
                        <a:spcBef>
                          <a:spcPts val="2000"/>
                        </a:spcBef>
                      </a:pPr>
                      <a:endParaRPr lang="en-US" b="1" dirty="0">
                        <a:solidFill>
                          <a:schemeClr val="tx1"/>
                        </a:solidFill>
                      </a:endParaRPr>
                    </a:p>
                  </a:txBody>
                  <a:tcPr marL="0" marR="0" marT="18288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nSpc>
                          <a:spcPct val="90000"/>
                        </a:lnSpc>
                        <a:spcBef>
                          <a:spcPts val="2000"/>
                        </a:spcBef>
                      </a:pPr>
                      <a:r>
                        <a:rPr lang="en-US" b="1" dirty="0">
                          <a:solidFill>
                            <a:schemeClr val="tx1"/>
                          </a:solidFill>
                        </a:rPr>
                        <a:t> Be Respectful</a:t>
                      </a:r>
                    </a:p>
                    <a:p>
                      <a:pPr marL="687388" lvl="1" indent="-230188">
                        <a:lnSpc>
                          <a:spcPct val="90000"/>
                        </a:lnSpc>
                        <a:spcBef>
                          <a:spcPts val="600"/>
                        </a:spcBef>
                        <a:buClr>
                          <a:schemeClr val="accent2"/>
                        </a:buClr>
                        <a:buSzPct val="105000"/>
                        <a:buFont typeface="Symbol" panose="05050102010706020507" pitchFamily="18" charset="2"/>
                        <a:buChar char="·"/>
                      </a:pPr>
                      <a:r>
                        <a:rPr lang="en-US" sz="1600" b="0" dirty="0">
                          <a:solidFill>
                            <a:schemeClr val="tx1"/>
                          </a:solidFill>
                        </a:rPr>
                        <a:t>Treat everyone with respect and kindness.  Follow the platinum rule – treat others the way </a:t>
                      </a:r>
                      <a:r>
                        <a:rPr lang="en-US" sz="1600" b="0" i="1" dirty="0">
                          <a:solidFill>
                            <a:schemeClr val="tx1"/>
                          </a:solidFill>
                        </a:rPr>
                        <a:t>they</a:t>
                      </a:r>
                      <a:r>
                        <a:rPr lang="en-US" sz="1600" b="0" i="0" dirty="0">
                          <a:solidFill>
                            <a:schemeClr val="tx1"/>
                          </a:solidFill>
                        </a:rPr>
                        <a:t> want to be treated.</a:t>
                      </a:r>
                      <a:endParaRPr lang="en-US" sz="1600" b="0" dirty="0">
                        <a:solidFill>
                          <a:schemeClr val="tx1"/>
                        </a:solidFill>
                      </a:endParaRPr>
                    </a:p>
                    <a:p>
                      <a:pPr>
                        <a:lnSpc>
                          <a:spcPct val="90000"/>
                        </a:lnSpc>
                        <a:spcBef>
                          <a:spcPts val="2000"/>
                        </a:spcBef>
                      </a:pPr>
                      <a:r>
                        <a:rPr lang="en-US" b="1" dirty="0">
                          <a:solidFill>
                            <a:schemeClr val="tx1"/>
                          </a:solidFill>
                        </a:rPr>
                        <a:t>Be Responsible</a:t>
                      </a:r>
                    </a:p>
                    <a:p>
                      <a:pPr marL="687388" marR="0" lvl="1" indent="-230188" algn="l" defTabSz="914400" rtl="0" eaLnBrk="1" fontAlgn="auto" latinLnBrk="0" hangingPunct="1">
                        <a:lnSpc>
                          <a:spcPct val="90000"/>
                        </a:lnSpc>
                        <a:spcBef>
                          <a:spcPts val="600"/>
                        </a:spcBef>
                        <a:spcAft>
                          <a:spcPts val="0"/>
                        </a:spcAft>
                        <a:buClr>
                          <a:schemeClr val="accent2"/>
                        </a:buClr>
                        <a:buSzPct val="105000"/>
                        <a:buFont typeface="Symbol" panose="05050102010706020507" pitchFamily="18" charset="2"/>
                        <a:buChar char="·"/>
                        <a:tabLst/>
                        <a:defRPr/>
                      </a:pPr>
                      <a:r>
                        <a:rPr lang="en-US" sz="1600" b="0" kern="1200" noProof="0" dirty="0">
                          <a:solidFill>
                            <a:schemeClr val="tx1"/>
                          </a:solidFill>
                          <a:latin typeface="+mn-lt"/>
                          <a:ea typeface="+mn-ea"/>
                          <a:cs typeface="+mn-cs"/>
                        </a:rPr>
                        <a:t>Every single job is important.   </a:t>
                      </a:r>
                      <a:endParaRPr lang="en-US" sz="1600" b="0" kern="1200" dirty="0">
                        <a:solidFill>
                          <a:schemeClr val="tx1"/>
                        </a:solidFill>
                        <a:latin typeface="+mn-lt"/>
                        <a:ea typeface="+mn-ea"/>
                        <a:cs typeface="+mn-cs"/>
                      </a:endParaRPr>
                    </a:p>
                    <a:p>
                      <a:pPr>
                        <a:lnSpc>
                          <a:spcPct val="90000"/>
                        </a:lnSpc>
                        <a:spcBef>
                          <a:spcPts val="2000"/>
                        </a:spcBef>
                      </a:pPr>
                      <a:r>
                        <a:rPr lang="en-US" b="1" dirty="0">
                          <a:solidFill>
                            <a:schemeClr val="tx1"/>
                          </a:solidFill>
                        </a:rPr>
                        <a:t>Be Clean and Neat </a:t>
                      </a:r>
                    </a:p>
                    <a:p>
                      <a:pPr marL="687388" marR="0" lvl="1" indent="-230188" algn="l" defTabSz="914400" rtl="0" eaLnBrk="1" fontAlgn="auto" latinLnBrk="0" hangingPunct="1">
                        <a:lnSpc>
                          <a:spcPct val="90000"/>
                        </a:lnSpc>
                        <a:spcBef>
                          <a:spcPts val="600"/>
                        </a:spcBef>
                        <a:spcAft>
                          <a:spcPts val="0"/>
                        </a:spcAft>
                        <a:buClr>
                          <a:schemeClr val="accent2"/>
                        </a:buClr>
                        <a:buSzPct val="105000"/>
                        <a:buFont typeface="Symbol" panose="05050102010706020507" pitchFamily="18" charset="2"/>
                        <a:buChar char="·"/>
                        <a:tabLst/>
                        <a:defRPr/>
                      </a:pPr>
                      <a:r>
                        <a:rPr lang="en-US" sz="1600" b="0" kern="1200" noProof="0" dirty="0">
                          <a:solidFill>
                            <a:schemeClr val="tx1"/>
                          </a:solidFill>
                          <a:latin typeface="+mn-lt"/>
                          <a:ea typeface="+mn-ea"/>
                          <a:cs typeface="+mn-cs"/>
                        </a:rPr>
                        <a:t>The way you look tells people you care about yourself and about them.  The same goes for the restaurant!</a:t>
                      </a:r>
                    </a:p>
                    <a:p>
                      <a:pPr marL="0" indent="0">
                        <a:lnSpc>
                          <a:spcPct val="90000"/>
                        </a:lnSpc>
                        <a:spcBef>
                          <a:spcPts val="2000"/>
                        </a:spcBef>
                        <a:buFont typeface="+mj-lt"/>
                        <a:buNone/>
                      </a:pPr>
                      <a:endParaRPr lang="en-US" b="1" dirty="0">
                        <a:solidFill>
                          <a:schemeClr val="tx1"/>
                        </a:solidFill>
                      </a:endParaRPr>
                    </a:p>
                  </a:txBody>
                  <a:tcPr marL="0" marR="0" marT="182880"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931673542"/>
                  </a:ext>
                </a:extLst>
              </a:tr>
            </a:tbl>
          </a:graphicData>
        </a:graphic>
      </p:graphicFrame>
      <p:pic>
        <p:nvPicPr>
          <p:cNvPr id="2" name="Picture 1">
            <a:extLst>
              <a:ext uri="{FF2B5EF4-FFF2-40B4-BE49-F238E27FC236}">
                <a16:creationId xmlns:a16="http://schemas.microsoft.com/office/drawing/2014/main" id="{3AF2B1AB-1B3F-D1E3-A3E7-53708788E505}"/>
              </a:ext>
            </a:extLst>
          </p:cNvPr>
          <p:cNvPicPr>
            <a:picLocks noChangeAspect="1"/>
          </p:cNvPicPr>
          <p:nvPr/>
        </p:nvPicPr>
        <p:blipFill>
          <a:blip r:embed="rId4"/>
          <a:stretch>
            <a:fillRect/>
          </a:stretch>
        </p:blipFill>
        <p:spPr>
          <a:xfrm>
            <a:off x="8001000" y="0"/>
            <a:ext cx="2540466" cy="2129667"/>
          </a:xfrm>
          <a:prstGeom prst="rect">
            <a:avLst/>
          </a:prstGeom>
        </p:spPr>
      </p:pic>
    </p:spTree>
    <p:custDataLst>
      <p:tags r:id="rId1"/>
    </p:custDataLst>
    <p:extLst>
      <p:ext uri="{BB962C8B-B14F-4D97-AF65-F5344CB8AC3E}">
        <p14:creationId xmlns:p14="http://schemas.microsoft.com/office/powerpoint/2010/main" val="251004591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garment&#10;&#10;Description automatically generated with medium confidence">
            <a:extLst>
              <a:ext uri="{FF2B5EF4-FFF2-40B4-BE49-F238E27FC236}">
                <a16:creationId xmlns:a16="http://schemas.microsoft.com/office/drawing/2014/main" id="{FFA49A07-DE5B-C1ED-6709-F45522B4FB37}"/>
              </a:ext>
            </a:extLst>
          </p:cNvPr>
          <p:cNvPicPr>
            <a:picLocks noGrp="1" noChangeAspect="1"/>
          </p:cNvPicPr>
          <p:nvPr>
            <p:ph type="pic" sz="quarter" idx="10"/>
          </p:nvPr>
        </p:nvPicPr>
        <p:blipFill rotWithShape="1">
          <a:blip r:embed="rId4"/>
          <a:srcRect l="-333" t="2290" r="333" b="25258"/>
          <a:stretch/>
        </p:blipFill>
        <p:spPr>
          <a:xfrm>
            <a:off x="609600" y="1143000"/>
            <a:ext cx="3731172" cy="4328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Google Shape;507;p46">
            <a:extLst>
              <a:ext uri="{FF2B5EF4-FFF2-40B4-BE49-F238E27FC236}">
                <a16:creationId xmlns:a16="http://schemas.microsoft.com/office/drawing/2014/main" id="{4F16A8F2-4E90-1C11-27F2-403B5DC71DA1}"/>
              </a:ext>
            </a:extLst>
          </p:cNvPr>
          <p:cNvSpPr txBox="1"/>
          <p:nvPr/>
        </p:nvSpPr>
        <p:spPr>
          <a:xfrm flipH="1">
            <a:off x="5791200" y="533400"/>
            <a:ext cx="6045805" cy="4659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sz="5400" b="1" dirty="0">
                <a:solidFill>
                  <a:srgbClr val="FFD14D"/>
                </a:solidFill>
                <a:latin typeface="Speedee Condensed" panose="020B0506030502020204" pitchFamily="34" charset="0"/>
                <a:ea typeface="Poppins SemiBold"/>
                <a:cs typeface="Poppins SemiBold"/>
                <a:sym typeface="Poppins SemiBold"/>
              </a:rPr>
              <a:t>Uniform Policy </a:t>
            </a:r>
            <a:endParaRPr sz="5400" b="1" dirty="0">
              <a:solidFill>
                <a:srgbClr val="FFD14D"/>
              </a:solidFill>
              <a:latin typeface="Speedee Condensed" panose="020B0506030502020204" pitchFamily="34" charset="0"/>
              <a:ea typeface="Poppins SemiBold"/>
              <a:cs typeface="Poppins SemiBold"/>
              <a:sym typeface="Poppins SemiBold"/>
            </a:endParaRPr>
          </a:p>
        </p:txBody>
      </p:sp>
      <p:sp>
        <p:nvSpPr>
          <p:cNvPr id="10" name="Google Shape;508;p46">
            <a:extLst>
              <a:ext uri="{FF2B5EF4-FFF2-40B4-BE49-F238E27FC236}">
                <a16:creationId xmlns:a16="http://schemas.microsoft.com/office/drawing/2014/main" id="{D545B11E-48A2-7841-02A9-AB1160A77FC5}"/>
              </a:ext>
            </a:extLst>
          </p:cNvPr>
          <p:cNvSpPr txBox="1"/>
          <p:nvPr/>
        </p:nvSpPr>
        <p:spPr>
          <a:xfrm flipH="1">
            <a:off x="4902805" y="1143000"/>
            <a:ext cx="6553200" cy="465900"/>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McDonald’s issued shirt</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McDonald’s issued pants </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Hat or Visor</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Belt</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Apron </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Black non-slip shoes</a:t>
            </a:r>
            <a:endParaRPr lang="en" sz="2400" dirty="0">
              <a:solidFill>
                <a:srgbClr val="000000"/>
              </a:solidFill>
              <a:latin typeface="Speedee" panose="020B0603030502020204" pitchFamily="34" charset="0"/>
              <a:ea typeface="Lato"/>
              <a:cs typeface="Lato"/>
              <a:sym typeface="Lato"/>
            </a:endParaRP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No hoodies </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Jackets/Sweatshirts must be McDonald’s issued</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Long sleeve black, white, or gray shirts may be worn unde</a:t>
            </a:r>
            <a:r>
              <a:rPr lang="en" sz="2400" dirty="0">
                <a:latin typeface="Speedee" panose="020B0603030502020204" pitchFamily="34" charset="0"/>
                <a:ea typeface="Lato"/>
                <a:cs typeface="Lato"/>
                <a:sym typeface="Lato"/>
              </a:rPr>
              <a:t>r uniform </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T</a:t>
            </a:r>
            <a:r>
              <a:rPr lang="en" sz="2400" dirty="0">
                <a:latin typeface="Speedee" panose="020B0603030502020204" pitchFamily="34" charset="0"/>
                <a:ea typeface="Lato"/>
                <a:cs typeface="Lato"/>
                <a:sym typeface="Lato"/>
              </a:rPr>
              <a:t>-Shirts during promotional periods only</a:t>
            </a:r>
            <a:endParaRPr sz="2400" dirty="0">
              <a:solidFill>
                <a:srgbClr val="000000"/>
              </a:solidFill>
              <a:latin typeface="Speedee" panose="020B0603030502020204" pitchFamily="34" charset="0"/>
              <a:ea typeface="Lato"/>
              <a:cs typeface="Lato"/>
              <a:sym typeface="Lato"/>
            </a:endParaRPr>
          </a:p>
        </p:txBody>
      </p:sp>
    </p:spTree>
    <p:custDataLst>
      <p:tags r:id="rId1"/>
    </p:custDataLst>
    <p:extLst>
      <p:ext uri="{BB962C8B-B14F-4D97-AF65-F5344CB8AC3E}">
        <p14:creationId xmlns:p14="http://schemas.microsoft.com/office/powerpoint/2010/main" val="394361229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garment&#10;&#10;Description automatically generated with medium confidence">
            <a:extLst>
              <a:ext uri="{FF2B5EF4-FFF2-40B4-BE49-F238E27FC236}">
                <a16:creationId xmlns:a16="http://schemas.microsoft.com/office/drawing/2014/main" id="{FFA49A07-DE5B-C1ED-6709-F45522B4FB37}"/>
              </a:ext>
            </a:extLst>
          </p:cNvPr>
          <p:cNvPicPr>
            <a:picLocks noGrp="1" noChangeAspect="1"/>
          </p:cNvPicPr>
          <p:nvPr>
            <p:ph type="pic" sz="quarter" idx="10"/>
          </p:nvPr>
        </p:nvPicPr>
        <p:blipFill rotWithShape="1">
          <a:blip r:embed="rId4"/>
          <a:srcRect l="-333" t="2290" r="333" b="25258"/>
          <a:stretch/>
        </p:blipFill>
        <p:spPr>
          <a:xfrm>
            <a:off x="609600" y="1143000"/>
            <a:ext cx="3731172" cy="4328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Google Shape;508;p46">
            <a:extLst>
              <a:ext uri="{FF2B5EF4-FFF2-40B4-BE49-F238E27FC236}">
                <a16:creationId xmlns:a16="http://schemas.microsoft.com/office/drawing/2014/main" id="{B22CF625-1959-6FE6-B9DC-387BD7A86955}"/>
              </a:ext>
            </a:extLst>
          </p:cNvPr>
          <p:cNvSpPr txBox="1"/>
          <p:nvPr/>
        </p:nvSpPr>
        <p:spPr>
          <a:xfrm flipH="1">
            <a:off x="4803230" y="1143000"/>
            <a:ext cx="6096000" cy="194850"/>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Regular bathing and use of deodorant </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Faces must be clean shaven or beard guard worn </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Hair</a:t>
            </a:r>
            <a:r>
              <a:rPr lang="en" sz="2400" dirty="0">
                <a:latin typeface="Speedee" panose="020B0603030502020204" pitchFamily="34" charset="0"/>
                <a:ea typeface="Lato"/>
                <a:cs typeface="Lato"/>
                <a:sym typeface="Lato"/>
              </a:rPr>
              <a:t> past the chin must be secured in a braid, bun, or ponytail (if too short for bun or braid) </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Tattoos larger than a business card  must be covered by provided tattoo sleeves</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Facial piercings must be removed – small nose studs only </a:t>
            </a:r>
          </a:p>
          <a:p>
            <a:pPr marL="285750" lvl="0" indent="-285750" rtl="0">
              <a:spcBef>
                <a:spcPts val="0"/>
              </a:spcBef>
              <a:spcAft>
                <a:spcPts val="0"/>
              </a:spcAft>
              <a:buFont typeface="Arial" panose="020B0604020202020204" pitchFamily="34" charset="0"/>
              <a:buChar char="•"/>
            </a:pPr>
            <a:r>
              <a:rPr lang="en" sz="2400" dirty="0">
                <a:solidFill>
                  <a:srgbClr val="000000"/>
                </a:solidFill>
                <a:latin typeface="Speedee" panose="020B0603030502020204" pitchFamily="34" charset="0"/>
                <a:ea typeface="Lato"/>
                <a:cs typeface="Lato"/>
                <a:sym typeface="Lato"/>
              </a:rPr>
              <a:t>Earrings shouldn’t exceed si</a:t>
            </a:r>
            <a:r>
              <a:rPr lang="en" sz="2400" dirty="0">
                <a:latin typeface="Speedee" panose="020B0603030502020204" pitchFamily="34" charset="0"/>
                <a:ea typeface="Lato"/>
                <a:cs typeface="Lato"/>
                <a:sym typeface="Lato"/>
              </a:rPr>
              <a:t>ze of dime</a:t>
            </a:r>
          </a:p>
          <a:p>
            <a:pPr marL="285750" lvl="0" indent="-285750" rtl="0">
              <a:spcBef>
                <a:spcPts val="0"/>
              </a:spcBef>
              <a:spcAft>
                <a:spcPts val="0"/>
              </a:spcAft>
              <a:buFont typeface="Arial" panose="020B0604020202020204" pitchFamily="34" charset="0"/>
              <a:buChar char="•"/>
            </a:pPr>
            <a:r>
              <a:rPr lang="en" sz="2400" dirty="0">
                <a:latin typeface="Speedee" panose="020B0603030502020204" pitchFamily="34" charset="0"/>
                <a:ea typeface="Lato"/>
                <a:cs typeface="Lato"/>
                <a:sym typeface="Lato"/>
              </a:rPr>
              <a:t>No watches/bracelets/rings in kitchen area </a:t>
            </a:r>
            <a:endParaRPr sz="2400" dirty="0">
              <a:solidFill>
                <a:srgbClr val="000000"/>
              </a:solidFill>
              <a:latin typeface="Speedee" panose="020B0603030502020204" pitchFamily="34" charset="0"/>
              <a:ea typeface="Lato"/>
              <a:cs typeface="Lato"/>
              <a:sym typeface="Lato"/>
            </a:endParaRPr>
          </a:p>
        </p:txBody>
      </p:sp>
      <p:sp>
        <p:nvSpPr>
          <p:cNvPr id="9" name="Google Shape;507;p46">
            <a:extLst>
              <a:ext uri="{FF2B5EF4-FFF2-40B4-BE49-F238E27FC236}">
                <a16:creationId xmlns:a16="http://schemas.microsoft.com/office/drawing/2014/main" id="{8A20556A-11EC-5AD3-0240-F3A629981BC7}"/>
              </a:ext>
            </a:extLst>
          </p:cNvPr>
          <p:cNvSpPr txBox="1"/>
          <p:nvPr/>
        </p:nvSpPr>
        <p:spPr>
          <a:xfrm flipH="1">
            <a:off x="7162800" y="533400"/>
            <a:ext cx="4797970" cy="4659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 sz="5400" b="1" dirty="0">
                <a:solidFill>
                  <a:srgbClr val="FFD14D"/>
                </a:solidFill>
                <a:latin typeface="Speedee Condensed" panose="020B0506030502020204" pitchFamily="34" charset="0"/>
                <a:ea typeface="Poppins SemiBold"/>
                <a:cs typeface="Poppins SemiBold"/>
                <a:sym typeface="Poppins SemiBold"/>
              </a:rPr>
              <a:t>Grooming Standards</a:t>
            </a:r>
            <a:endParaRPr sz="5400" b="1" dirty="0">
              <a:solidFill>
                <a:srgbClr val="FFD14D"/>
              </a:solidFill>
              <a:latin typeface="Speedee Condensed" panose="020B0506030502020204" pitchFamily="34" charset="0"/>
              <a:ea typeface="Poppins SemiBold"/>
              <a:cs typeface="Poppins SemiBold"/>
              <a:sym typeface="Poppins SemiBold"/>
            </a:endParaRPr>
          </a:p>
        </p:txBody>
      </p:sp>
    </p:spTree>
    <p:custDataLst>
      <p:tags r:id="rId1"/>
    </p:custDataLst>
    <p:extLst>
      <p:ext uri="{BB962C8B-B14F-4D97-AF65-F5344CB8AC3E}">
        <p14:creationId xmlns:p14="http://schemas.microsoft.com/office/powerpoint/2010/main" val="12567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ld Highlight Indicator Bar">
            <a:extLst>
              <a:ext uri="{C183D7F6-B498-43B3-948B-1728B52AA6E4}">
                <adec:decorative xmlns:adec="http://schemas.microsoft.com/office/drawing/2017/decorative" val="1"/>
              </a:ext>
            </a:extLst>
          </p:cNvPr>
          <p:cNvGrpSpPr/>
          <p:nvPr/>
        </p:nvGrpSpPr>
        <p:grpSpPr>
          <a:xfrm>
            <a:off x="3215639" y="0"/>
            <a:ext cx="2788921" cy="6858000"/>
            <a:chOff x="3215639" y="0"/>
            <a:chExt cx="2788921" cy="6858000"/>
          </a:xfrm>
        </p:grpSpPr>
        <p:sp>
          <p:nvSpPr>
            <p:cNvPr id="2" name="Decorative Golden Highlight">
              <a:extLst>
                <a:ext uri="{FF2B5EF4-FFF2-40B4-BE49-F238E27FC236}">
                  <a16:creationId xmlns:a16="http://schemas.microsoft.com/office/drawing/2014/main" id="{9A242737-2231-42A8-BDE4-CE7682E67F55}"/>
                </a:ext>
              </a:extLst>
            </p:cNvPr>
            <p:cNvSpPr/>
            <p:nvPr/>
          </p:nvSpPr>
          <p:spPr>
            <a:xfrm>
              <a:off x="3215639" y="0"/>
              <a:ext cx="2788921" cy="6858000"/>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sp>
          <p:nvSpPr>
            <p:cNvPr id="3" name="Decorative Red Base">
              <a:extLst>
                <a:ext uri="{FF2B5EF4-FFF2-40B4-BE49-F238E27FC236}">
                  <a16:creationId xmlns:a16="http://schemas.microsoft.com/office/drawing/2014/main" id="{A1166C8A-6BA4-D34E-B69F-F3A243F591E4}"/>
                </a:ext>
              </a:extLst>
            </p:cNvPr>
            <p:cNvSpPr/>
            <p:nvPr/>
          </p:nvSpPr>
          <p:spPr>
            <a:xfrm>
              <a:off x="3215639" y="6629399"/>
              <a:ext cx="2788921" cy="228601"/>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lnSpc>
                  <a:spcPct val="90000"/>
                </a:lnSpc>
                <a:spcBef>
                  <a:spcPts val="600"/>
                </a:spcBef>
              </a:pPr>
              <a:endParaRPr lang="en-US" dirty="0">
                <a:solidFill>
                  <a:schemeClr val="tx1"/>
                </a:solidFill>
              </a:endParaRPr>
            </a:p>
          </p:txBody>
        </p:sp>
      </p:grpSp>
      <p:graphicFrame>
        <p:nvGraphicFramePr>
          <p:cNvPr id="5" name="Table">
            <a:extLst>
              <a:ext uri="{FF2B5EF4-FFF2-40B4-BE49-F238E27FC236}">
                <a16:creationId xmlns:a16="http://schemas.microsoft.com/office/drawing/2014/main" id="{F075C3D1-DC38-4607-B058-41C5923DCDCD}"/>
              </a:ext>
            </a:extLst>
          </p:cNvPr>
          <p:cNvGraphicFramePr>
            <a:graphicFrameLocks noGrp="1"/>
          </p:cNvGraphicFramePr>
          <p:nvPr>
            <p:extLst>
              <p:ext uri="{D42A27DB-BD31-4B8C-83A1-F6EECF244321}">
                <p14:modId xmlns:p14="http://schemas.microsoft.com/office/powerpoint/2010/main" val="3864110049"/>
              </p:ext>
            </p:extLst>
          </p:nvPr>
        </p:nvGraphicFramePr>
        <p:xfrm>
          <a:off x="358083" y="1207771"/>
          <a:ext cx="11521440" cy="5878830"/>
        </p:xfrm>
        <a:graphic>
          <a:graphicData uri="http://schemas.openxmlformats.org/drawingml/2006/table">
            <a:tbl>
              <a:tblPr firstRow="1" bandRow="1">
                <a:tableStyleId>{5C22544A-7EE6-4342-B048-85BDC9FD1C3A}</a:tableStyleId>
              </a:tblPr>
              <a:tblGrid>
                <a:gridCol w="2880360">
                  <a:extLst>
                    <a:ext uri="{9D8B030D-6E8A-4147-A177-3AD203B41FA5}">
                      <a16:colId xmlns:a16="http://schemas.microsoft.com/office/drawing/2014/main" val="514039819"/>
                    </a:ext>
                  </a:extLst>
                </a:gridCol>
                <a:gridCol w="2880360">
                  <a:extLst>
                    <a:ext uri="{9D8B030D-6E8A-4147-A177-3AD203B41FA5}">
                      <a16:colId xmlns:a16="http://schemas.microsoft.com/office/drawing/2014/main" val="959405633"/>
                    </a:ext>
                  </a:extLst>
                </a:gridCol>
                <a:gridCol w="2880360">
                  <a:extLst>
                    <a:ext uri="{9D8B030D-6E8A-4147-A177-3AD203B41FA5}">
                      <a16:colId xmlns:a16="http://schemas.microsoft.com/office/drawing/2014/main" val="499667297"/>
                    </a:ext>
                  </a:extLst>
                </a:gridCol>
                <a:gridCol w="2880360">
                  <a:extLst>
                    <a:ext uri="{9D8B030D-6E8A-4147-A177-3AD203B41FA5}">
                      <a16:colId xmlns:a16="http://schemas.microsoft.com/office/drawing/2014/main" val="736859125"/>
                    </a:ext>
                  </a:extLst>
                </a:gridCol>
              </a:tblGrid>
              <a:tr h="0">
                <a:tc>
                  <a:txBody>
                    <a:bodyPr/>
                    <a:lstStyle/>
                    <a:p>
                      <a:pPr algn="l">
                        <a:lnSpc>
                          <a:spcPct val="90000"/>
                        </a:lnSpc>
                        <a:spcBef>
                          <a:spcPts val="1800"/>
                        </a:spcBef>
                      </a:pPr>
                      <a:r>
                        <a:rPr lang="en-US" sz="2000" b="1" dirty="0">
                          <a:solidFill>
                            <a:schemeClr val="tx1"/>
                          </a:solidFill>
                        </a:rPr>
                        <a:t>Illness or Injury</a:t>
                      </a:r>
                    </a:p>
                  </a:txBody>
                  <a:tcPr marL="548640" marR="182880" marT="18288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spcBef>
                          <a:spcPts val="1800"/>
                        </a:spcBef>
                      </a:pPr>
                      <a:r>
                        <a:rPr lang="en-US" sz="2000" dirty="0">
                          <a:solidFill>
                            <a:schemeClr val="tx1"/>
                          </a:solidFill>
                        </a:rPr>
                        <a:t>Chemical Safety </a:t>
                      </a:r>
                    </a:p>
                  </a:txBody>
                  <a:tcPr marL="548640" marR="182880" marT="18288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r>
                        <a:rPr lang="en-US" sz="2000" b="1" dirty="0">
                          <a:solidFill>
                            <a:schemeClr val="tx1"/>
                          </a:solidFill>
                        </a:rPr>
                        <a:t>Food Safety </a:t>
                      </a:r>
                    </a:p>
                  </a:txBody>
                  <a:tcPr marL="548640" marR="182880" marT="18288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1800"/>
                        </a:spcBef>
                      </a:pPr>
                      <a:r>
                        <a:rPr lang="en-US" sz="2000" b="1" dirty="0">
                          <a:solidFill>
                            <a:schemeClr val="tx1"/>
                          </a:solidFill>
                        </a:rPr>
                        <a:t>Working Safely </a:t>
                      </a:r>
                    </a:p>
                  </a:txBody>
                  <a:tcPr marL="548640" marR="182880" marT="18288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881929"/>
                  </a:ext>
                </a:extLst>
              </a:tr>
              <a:tr h="4297680">
                <a:tc>
                  <a:txBody>
                    <a:bodyPr/>
                    <a:lstStyle/>
                    <a:p>
                      <a:pPr marL="0" lvl="0" indent="0" algn="ctr" rtl="0">
                        <a:spcBef>
                          <a:spcPts val="0"/>
                        </a:spcBef>
                        <a:spcAft>
                          <a:spcPts val="0"/>
                        </a:spcAft>
                        <a:buNone/>
                      </a:pPr>
                      <a:r>
                        <a:rPr lang="en-US" dirty="0">
                          <a:latin typeface="Speedee" panose="020B0603030502020204" pitchFamily="34" charset="0"/>
                        </a:rPr>
                        <a:t>Must be reported to a manager immediately – benefits could be delayed or denied if you wait too long!</a:t>
                      </a:r>
                    </a:p>
                  </a:txBody>
                  <a:tcPr marL="182880" marR="182880" marT="36576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r>
                        <a:rPr lang="en-US" dirty="0">
                          <a:latin typeface="Speedee" panose="020B0603030502020204" pitchFamily="34" charset="0"/>
                        </a:rPr>
                        <a:t>Don’t mix chemicals and only use McDonald’s approved chemicals for cleaning.  Chemicals must be stored away from food.   Need ingredients? Ask your manager for the MSDS sheets on their iPad!</a:t>
                      </a:r>
                    </a:p>
                  </a:txBody>
                  <a:tcPr marL="182880" marR="182880" marT="36576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lnSpc>
                          <a:spcPct val="100000"/>
                        </a:lnSpc>
                        <a:spcBef>
                          <a:spcPts val="0"/>
                        </a:spcBef>
                        <a:spcAft>
                          <a:spcPts val="0"/>
                        </a:spcAft>
                        <a:buClr>
                          <a:srgbClr val="273D40"/>
                        </a:buClr>
                        <a:buSzPts val="600"/>
                        <a:buFont typeface="Arial"/>
                        <a:buNone/>
                      </a:pPr>
                      <a:r>
                        <a:rPr lang="en-US" sz="1800" b="0" dirty="0">
                          <a:latin typeface="Speedee" panose="020B0603030502020204" pitchFamily="34" charset="0"/>
                        </a:rPr>
                        <a:t>It is McDonald’s policy that regardless of what position you’ll be working in, you are trained on Food Safety.  </a:t>
                      </a:r>
                    </a:p>
                    <a:p>
                      <a:pPr marL="0" lvl="0" indent="0" algn="ctr" rtl="0">
                        <a:lnSpc>
                          <a:spcPct val="100000"/>
                        </a:lnSpc>
                        <a:spcBef>
                          <a:spcPts val="0"/>
                        </a:spcBef>
                        <a:spcAft>
                          <a:spcPts val="0"/>
                        </a:spcAft>
                        <a:buClr>
                          <a:srgbClr val="273D40"/>
                        </a:buClr>
                        <a:buSzPts val="600"/>
                        <a:buFont typeface="Arial"/>
                        <a:buNone/>
                      </a:pPr>
                      <a:endParaRPr lang="en-US" sz="1800" b="0" dirty="0">
                        <a:latin typeface="Speedee" panose="020B0603030502020204" pitchFamily="34" charset="0"/>
                      </a:endParaRPr>
                    </a:p>
                    <a:p>
                      <a:pPr marL="0" lvl="0" indent="0" algn="ctr" rtl="0">
                        <a:lnSpc>
                          <a:spcPct val="100000"/>
                        </a:lnSpc>
                        <a:spcBef>
                          <a:spcPts val="0"/>
                        </a:spcBef>
                        <a:spcAft>
                          <a:spcPts val="0"/>
                        </a:spcAft>
                        <a:buClr>
                          <a:srgbClr val="273D40"/>
                        </a:buClr>
                        <a:buSzPts val="600"/>
                        <a:buFont typeface="Arial"/>
                        <a:buNone/>
                      </a:pPr>
                      <a:r>
                        <a:rPr lang="en-US" sz="1800" b="0" dirty="0">
                          <a:latin typeface="Speedee" panose="020B0603030502020204" pitchFamily="34" charset="0"/>
                        </a:rPr>
                        <a:t>Food Safety is EVERYONE’s top priority!</a:t>
                      </a:r>
                    </a:p>
                    <a:p>
                      <a:pPr marL="0" lvl="0" indent="0" algn="l" rtl="0">
                        <a:lnSpc>
                          <a:spcPct val="100000"/>
                        </a:lnSpc>
                        <a:spcBef>
                          <a:spcPts val="0"/>
                        </a:spcBef>
                        <a:spcAft>
                          <a:spcPts val="0"/>
                        </a:spcAft>
                        <a:buClr>
                          <a:srgbClr val="273D40"/>
                        </a:buClr>
                        <a:buSzPts val="600"/>
                        <a:buFont typeface="Arial"/>
                        <a:buNone/>
                      </a:pPr>
                      <a:endParaRPr lang="en-US" sz="1800" b="1" dirty="0">
                        <a:latin typeface="Speedee" panose="020B0603030502020204" pitchFamily="34" charset="0"/>
                      </a:endParaRPr>
                    </a:p>
                    <a:p>
                      <a:pPr marL="0" lvl="0" indent="0" algn="l" rtl="0">
                        <a:lnSpc>
                          <a:spcPct val="100000"/>
                        </a:lnSpc>
                        <a:spcBef>
                          <a:spcPts val="0"/>
                        </a:spcBef>
                        <a:spcAft>
                          <a:spcPts val="0"/>
                        </a:spcAft>
                        <a:buClr>
                          <a:srgbClr val="273D40"/>
                        </a:buClr>
                        <a:buSzPts val="600"/>
                        <a:buFont typeface="Arial"/>
                        <a:buNone/>
                      </a:pPr>
                      <a:endParaRPr lang="en-US" sz="1800" b="1" dirty="0">
                        <a:latin typeface="Speedee" panose="020B0603030502020204" pitchFamily="34" charset="0"/>
                      </a:endParaRPr>
                    </a:p>
                  </a:txBody>
                  <a:tcPr marL="182880" marR="182880" marT="36576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r>
                        <a:rPr lang="en-US" sz="1600" dirty="0">
                          <a:latin typeface="Speedee" panose="020B0603030502020204" pitchFamily="34" charset="0"/>
                        </a:rPr>
                        <a:t>Wear proper PPE for task: face shield for filtering, gloves, non-skid shoes, etc.  </a:t>
                      </a:r>
                    </a:p>
                    <a:p>
                      <a:pPr marL="0" indent="0" algn="ctr"/>
                      <a:r>
                        <a:rPr lang="en-US" sz="1600" dirty="0">
                          <a:latin typeface="Speedee" panose="020B0603030502020204" pitchFamily="34" charset="0"/>
                        </a:rPr>
                        <a:t>Keep floors clean to avoid slips and falls or trip hazards.  Report unsafe conditions to manager immediately. </a:t>
                      </a:r>
                    </a:p>
                    <a:p>
                      <a:pPr marL="0" marR="0" lvl="0" indent="0" algn="ctr" defTabSz="914400" rtl="0" eaLnBrk="1" fontAlgn="auto" latinLnBrk="0" hangingPunct="1">
                        <a:lnSpc>
                          <a:spcPct val="90000"/>
                        </a:lnSpc>
                        <a:spcBef>
                          <a:spcPts val="1800"/>
                        </a:spcBef>
                        <a:spcAft>
                          <a:spcPts val="0"/>
                        </a:spcAft>
                        <a:buClr>
                          <a:schemeClr val="accent2"/>
                        </a:buClr>
                        <a:buSzTx/>
                        <a:buFont typeface="Symbol" panose="05050102010706020507" pitchFamily="18" charset="2"/>
                        <a:buNone/>
                        <a:tabLst/>
                        <a:defRPr/>
                      </a:pPr>
                      <a:r>
                        <a:rPr lang="en-US" sz="1600" dirty="0">
                          <a:latin typeface="Speedee" panose="020B0603030502020204" pitchFamily="34" charset="0"/>
                        </a:rPr>
                        <a:t>Evacuation plans are posted in Crew Room in the event of an emergency!</a:t>
                      </a:r>
                    </a:p>
                    <a:p>
                      <a:pPr marL="0" marR="0" lvl="0" indent="0" algn="ctr" defTabSz="914400" rtl="0" eaLnBrk="1" fontAlgn="auto" latinLnBrk="0" hangingPunct="1">
                        <a:lnSpc>
                          <a:spcPct val="90000"/>
                        </a:lnSpc>
                        <a:spcBef>
                          <a:spcPts val="1800"/>
                        </a:spcBef>
                        <a:spcAft>
                          <a:spcPts val="0"/>
                        </a:spcAft>
                        <a:buClr>
                          <a:schemeClr val="accent2"/>
                        </a:buClr>
                        <a:buSzTx/>
                        <a:buFont typeface="Symbol" panose="05050102010706020507" pitchFamily="18" charset="2"/>
                        <a:buNone/>
                        <a:tabLst/>
                        <a:defRPr/>
                      </a:pPr>
                      <a:r>
                        <a:rPr lang="en-US" sz="1600" dirty="0">
                          <a:latin typeface="Speedee" panose="020B0603030502020204" pitchFamily="34" charset="0"/>
                        </a:rPr>
                        <a:t> In the event of a robbery, give the thief what they want – cash is replaceable, you’re not! Try to remember any details you can of the person’s appearance. </a:t>
                      </a:r>
                    </a:p>
                    <a:p>
                      <a:pPr marL="0" indent="0">
                        <a:lnSpc>
                          <a:spcPct val="90000"/>
                        </a:lnSpc>
                        <a:spcBef>
                          <a:spcPts val="1800"/>
                        </a:spcBef>
                        <a:buClr>
                          <a:schemeClr val="accent2"/>
                        </a:buClr>
                        <a:buFont typeface="Symbol" panose="05050102010706020507" pitchFamily="18" charset="2"/>
                        <a:buNone/>
                      </a:pPr>
                      <a:endParaRPr lang="en-US" sz="1800" dirty="0">
                        <a:solidFill>
                          <a:schemeClr val="tx1"/>
                        </a:solidFill>
                      </a:endParaRPr>
                    </a:p>
                  </a:txBody>
                  <a:tcPr marL="182880" marR="182880" marT="365760" marB="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24622"/>
                  </a:ext>
                </a:extLst>
              </a:tr>
            </a:tbl>
          </a:graphicData>
        </a:graphic>
      </p:graphicFrame>
      <p:sp>
        <p:nvSpPr>
          <p:cNvPr id="7" name="Title">
            <a:extLst>
              <a:ext uri="{FF2B5EF4-FFF2-40B4-BE49-F238E27FC236}">
                <a16:creationId xmlns:a16="http://schemas.microsoft.com/office/drawing/2014/main" id="{75AF80B3-393A-48F5-9D69-402321F21AE6}"/>
              </a:ext>
            </a:extLst>
          </p:cNvPr>
          <p:cNvSpPr>
            <a:spLocks noGrp="1"/>
          </p:cNvSpPr>
          <p:nvPr>
            <p:ph type="title"/>
          </p:nvPr>
        </p:nvSpPr>
        <p:spPr/>
        <p:txBody>
          <a:bodyPr/>
          <a:lstStyle/>
          <a:p>
            <a:r>
              <a:rPr lang="en-US" sz="4000" dirty="0"/>
              <a:t>Safety and Security </a:t>
            </a:r>
          </a:p>
        </p:txBody>
      </p:sp>
      <p:pic>
        <p:nvPicPr>
          <p:cNvPr id="27" name="Picture 26">
            <a:extLst>
              <a:ext uri="{FF2B5EF4-FFF2-40B4-BE49-F238E27FC236}">
                <a16:creationId xmlns:a16="http://schemas.microsoft.com/office/drawing/2014/main" id="{C869931A-E909-8823-96C1-25AB813302B1}"/>
              </a:ext>
            </a:extLst>
          </p:cNvPr>
          <p:cNvPicPr>
            <a:picLocks noChangeAspect="1"/>
          </p:cNvPicPr>
          <p:nvPr/>
        </p:nvPicPr>
        <p:blipFill>
          <a:blip r:embed="rId4"/>
          <a:stretch>
            <a:fillRect/>
          </a:stretch>
        </p:blipFill>
        <p:spPr>
          <a:xfrm rot="16200000">
            <a:off x="3634927" y="4823000"/>
            <a:ext cx="1950345" cy="1634970"/>
          </a:xfrm>
          <a:prstGeom prst="rect">
            <a:avLst/>
          </a:prstGeom>
        </p:spPr>
      </p:pic>
    </p:spTree>
    <p:custDataLst>
      <p:tags r:id="rId1"/>
    </p:custDataLst>
    <p:extLst>
      <p:ext uri="{BB962C8B-B14F-4D97-AF65-F5344CB8AC3E}">
        <p14:creationId xmlns:p14="http://schemas.microsoft.com/office/powerpoint/2010/main" val="13075831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8"/>
          <p:cNvSpPr>
            <a:spLocks noGrp="1"/>
          </p:cNvSpPr>
          <p:nvPr>
            <p:ph type="ctrTitle"/>
          </p:nvPr>
        </p:nvSpPr>
        <p:spPr>
          <a:xfrm>
            <a:off x="6461760" y="228600"/>
            <a:ext cx="5394960" cy="914400"/>
          </a:xfrm>
        </p:spPr>
        <p:txBody>
          <a:bodyPr/>
          <a:lstStyle/>
          <a:p>
            <a:pPr algn="r"/>
            <a:r>
              <a:rPr lang="en-US" dirty="0"/>
              <a:t>If you’re sick:</a:t>
            </a:r>
          </a:p>
        </p:txBody>
      </p:sp>
      <p:sp>
        <p:nvSpPr>
          <p:cNvPr id="4" name="TextBox 3">
            <a:extLst>
              <a:ext uri="{FF2B5EF4-FFF2-40B4-BE49-F238E27FC236}">
                <a16:creationId xmlns:a16="http://schemas.microsoft.com/office/drawing/2014/main" id="{CD8F86E9-D71C-CA91-4573-CBA2E433675B}"/>
              </a:ext>
            </a:extLst>
          </p:cNvPr>
          <p:cNvSpPr txBox="1"/>
          <p:nvPr/>
        </p:nvSpPr>
        <p:spPr>
          <a:xfrm>
            <a:off x="6558439" y="1295400"/>
            <a:ext cx="5298281" cy="4401205"/>
          </a:xfrm>
          <a:prstGeom prst="rect">
            <a:avLst/>
          </a:prstGeom>
          <a:noFill/>
          <a:ln w="25400">
            <a:noFill/>
          </a:ln>
        </p:spPr>
        <p:txBody>
          <a:bodyPr wrap="square">
            <a:spAutoFit/>
          </a:bodyPr>
          <a:lstStyle/>
          <a:p>
            <a:pPr marL="114300" indent="0" algn="r">
              <a:buNone/>
            </a:pPr>
            <a:r>
              <a:rPr lang="en-US" sz="2000" dirty="0">
                <a:latin typeface="Speedee" panose="020B0603030502020204" pitchFamily="34" charset="0"/>
              </a:rPr>
              <a:t>Stay HOME if you have any of these symptoms of a foodborne illness:</a:t>
            </a:r>
          </a:p>
          <a:p>
            <a:pPr marL="400050" indent="-285750" algn="r">
              <a:buFontTx/>
              <a:buChar char="-"/>
            </a:pPr>
            <a:r>
              <a:rPr lang="en-US" sz="2000" dirty="0">
                <a:latin typeface="Speedee" panose="020B0603030502020204" pitchFamily="34" charset="0"/>
              </a:rPr>
              <a:t>Diarrhea</a:t>
            </a:r>
          </a:p>
          <a:p>
            <a:pPr marL="400050" indent="-285750" algn="r">
              <a:buFontTx/>
              <a:buChar char="-"/>
            </a:pPr>
            <a:r>
              <a:rPr lang="en-US" sz="2000" dirty="0">
                <a:latin typeface="Speedee" panose="020B0603030502020204" pitchFamily="34" charset="0"/>
              </a:rPr>
              <a:t>Jaundice</a:t>
            </a:r>
          </a:p>
          <a:p>
            <a:pPr marL="400050" indent="-285750" algn="r">
              <a:buFontTx/>
              <a:buChar char="-"/>
            </a:pPr>
            <a:r>
              <a:rPr lang="en-US" sz="2000" dirty="0">
                <a:latin typeface="Speedee" panose="020B0603030502020204" pitchFamily="34" charset="0"/>
              </a:rPr>
              <a:t>Vomiting</a:t>
            </a:r>
          </a:p>
          <a:p>
            <a:pPr marL="400050" indent="-285750" algn="r">
              <a:buFontTx/>
              <a:buChar char="-"/>
            </a:pPr>
            <a:r>
              <a:rPr lang="en-US" sz="2000" dirty="0">
                <a:latin typeface="Speedee" panose="020B0603030502020204" pitchFamily="34" charset="0"/>
              </a:rPr>
              <a:t>Fever with a sore throat </a:t>
            </a:r>
          </a:p>
          <a:p>
            <a:pPr marL="400050" indent="-285750" algn="r">
              <a:buFontTx/>
              <a:buChar char="-"/>
            </a:pPr>
            <a:r>
              <a:rPr lang="en-US" sz="2000" dirty="0">
                <a:latin typeface="Speedee" panose="020B0603030502020204" pitchFamily="34" charset="0"/>
              </a:rPr>
              <a:t>Lesions with pus </a:t>
            </a:r>
          </a:p>
          <a:p>
            <a:pPr marL="400050" indent="-285750" algn="r">
              <a:buFontTx/>
              <a:buChar char="-"/>
            </a:pPr>
            <a:endParaRPr lang="en-US" sz="2000" dirty="0">
              <a:latin typeface="Speedee" panose="020B0603030502020204" pitchFamily="34" charset="0"/>
            </a:endParaRPr>
          </a:p>
          <a:p>
            <a:pPr marL="400050" indent="-285750" algn="r">
              <a:buFontTx/>
              <a:buChar char="-"/>
            </a:pPr>
            <a:r>
              <a:rPr lang="en-US" sz="2000" dirty="0">
                <a:latin typeface="Speedee" panose="020B0603030502020204" pitchFamily="34" charset="0"/>
              </a:rPr>
              <a:t>You must stay home until you are symptom-free for 24 hours </a:t>
            </a:r>
          </a:p>
          <a:p>
            <a:pPr marL="400050" indent="-285750" algn="r">
              <a:buFontTx/>
              <a:buChar char="-"/>
            </a:pPr>
            <a:r>
              <a:rPr lang="en-US" sz="2000" dirty="0">
                <a:latin typeface="Speedee" panose="020B0603030502020204" pitchFamily="34" charset="0"/>
              </a:rPr>
              <a:t>If you are diagnosed with any of these illnesses, you must let your restaurant manager know: Shigella, Salmonella, E-Coli, Hepatitis A, </a:t>
            </a:r>
            <a:r>
              <a:rPr lang="en-US" sz="2000" dirty="0" err="1">
                <a:latin typeface="Speedee" panose="020B0603030502020204" pitchFamily="34" charset="0"/>
              </a:rPr>
              <a:t>Norovirusx</a:t>
            </a:r>
            <a:endParaRPr lang="en-US" sz="2000" dirty="0">
              <a:latin typeface="Speedee" panose="020B0603030502020204" pitchFamily="34" charset="0"/>
            </a:endParaRPr>
          </a:p>
        </p:txBody>
      </p:sp>
    </p:spTree>
    <p:custDataLst>
      <p:tags r:id="rId1"/>
    </p:custDataLst>
    <p:extLst>
      <p:ext uri="{BB962C8B-B14F-4D97-AF65-F5344CB8AC3E}">
        <p14:creationId xmlns:p14="http://schemas.microsoft.com/office/powerpoint/2010/main" val="421948701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75C910C-133C-4AC0-A9AC-C3DCCB3344AF}"/>
              </a:ext>
            </a:extLst>
          </p:cNvPr>
          <p:cNvSpPr>
            <a:spLocks noGrp="1"/>
          </p:cNvSpPr>
          <p:nvPr>
            <p:ph type="title"/>
          </p:nvPr>
        </p:nvSpPr>
        <p:spPr/>
        <p:txBody>
          <a:bodyPr/>
          <a:lstStyle/>
          <a:p>
            <a:r>
              <a:rPr lang="en-US" sz="3200" dirty="0"/>
              <a:t>Attendance Policies </a:t>
            </a:r>
          </a:p>
        </p:txBody>
      </p:sp>
      <p:cxnSp>
        <p:nvCxnSpPr>
          <p:cNvPr id="6" name="Straight Connector Timeline Indicator (left to right)">
            <a:extLst>
              <a:ext uri="{FF2B5EF4-FFF2-40B4-BE49-F238E27FC236}">
                <a16:creationId xmlns:a16="http://schemas.microsoft.com/office/drawing/2014/main" id="{D929121C-CBD6-43C6-864D-58D1E0F5664B}"/>
              </a:ext>
              <a:ext uri="{C183D7F6-B498-43B3-948B-1728B52AA6E4}">
                <adec:decorative xmlns:adec="http://schemas.microsoft.com/office/drawing/2017/decorative" val="1"/>
              </a:ext>
            </a:extLst>
          </p:cNvPr>
          <p:cNvCxnSpPr>
            <a:cxnSpLocks/>
          </p:cNvCxnSpPr>
          <p:nvPr/>
        </p:nvCxnSpPr>
        <p:spPr>
          <a:xfrm>
            <a:off x="1524" y="2859631"/>
            <a:ext cx="121889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First Timeline Item Label">
            <a:extLst>
              <a:ext uri="{FF2B5EF4-FFF2-40B4-BE49-F238E27FC236}">
                <a16:creationId xmlns:a16="http://schemas.microsoft.com/office/drawing/2014/main" id="{B38BFC06-C91D-4E75-8A0A-402EFF1770A1}"/>
              </a:ext>
            </a:extLst>
          </p:cNvPr>
          <p:cNvSpPr txBox="1"/>
          <p:nvPr/>
        </p:nvSpPr>
        <p:spPr>
          <a:xfrm>
            <a:off x="335280" y="2282474"/>
            <a:ext cx="2103120" cy="348557"/>
          </a:xfrm>
          <a:prstGeom prst="rect">
            <a:avLst/>
          </a:prstGeom>
          <a:noFill/>
        </p:spPr>
        <p:txBody>
          <a:bodyPr wrap="square" anchor="b" anchorCtr="0">
            <a:sp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lang="en-US" b="1" dirty="0">
                <a:solidFill>
                  <a:srgbClr val="000000"/>
                </a:solidFill>
                <a:latin typeface="Speedee"/>
              </a:rPr>
              <a:t>Days Off</a:t>
            </a:r>
            <a:endParaRPr kumimoji="0" lang="en-US" b="1" i="0" u="none" strike="noStrike" kern="1200" cap="none" spc="0" normalizeH="0" baseline="0" noProof="0" dirty="0">
              <a:ln>
                <a:noFill/>
              </a:ln>
              <a:solidFill>
                <a:srgbClr val="000000"/>
              </a:solidFill>
              <a:effectLst/>
              <a:uLnTx/>
              <a:uFillTx/>
              <a:latin typeface="Speedee"/>
              <a:ea typeface="+mn-ea"/>
              <a:cs typeface="+mn-cs"/>
            </a:endParaRPr>
          </a:p>
        </p:txBody>
      </p:sp>
      <p:sp>
        <p:nvSpPr>
          <p:cNvPr id="37" name="First Timeline Item">
            <a:extLst>
              <a:ext uri="{FF2B5EF4-FFF2-40B4-BE49-F238E27FC236}">
                <a16:creationId xmlns:a16="http://schemas.microsoft.com/office/drawing/2014/main" id="{293D02AF-336E-4E1F-830C-57886A525980}"/>
              </a:ext>
            </a:extLst>
          </p:cNvPr>
          <p:cNvSpPr>
            <a:spLocks noChangeAspect="1"/>
          </p:cNvSpPr>
          <p:nvPr/>
        </p:nvSpPr>
        <p:spPr>
          <a:xfrm>
            <a:off x="1203960" y="2676751"/>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tx1"/>
              </a:solidFill>
            </a:endParaRPr>
          </a:p>
        </p:txBody>
      </p:sp>
      <p:sp>
        <p:nvSpPr>
          <p:cNvPr id="46" name="First Timeline Item textbox">
            <a:extLst>
              <a:ext uri="{FF2B5EF4-FFF2-40B4-BE49-F238E27FC236}">
                <a16:creationId xmlns:a16="http://schemas.microsoft.com/office/drawing/2014/main" id="{BE375646-6B8A-428D-8EB4-BE84E7A6BF1E}"/>
              </a:ext>
            </a:extLst>
          </p:cNvPr>
          <p:cNvSpPr txBox="1"/>
          <p:nvPr/>
        </p:nvSpPr>
        <p:spPr>
          <a:xfrm>
            <a:off x="335280" y="3545431"/>
            <a:ext cx="2103120" cy="1737360"/>
          </a:xfrm>
          <a:prstGeom prst="rect">
            <a:avLst/>
          </a:prstGeom>
          <a:noFill/>
        </p:spPr>
        <p:txBody>
          <a:bodyPr wrap="square">
            <a:no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sz="1300" b="0" i="0" u="none" strike="noStrike" kern="1200" cap="none" spc="0" normalizeH="0" baseline="0" noProof="0" dirty="0">
                <a:ln>
                  <a:noFill/>
                </a:ln>
                <a:solidFill>
                  <a:srgbClr val="000000"/>
                </a:solidFill>
                <a:effectLst/>
                <a:uLnTx/>
                <a:uFillTx/>
                <a:latin typeface="Speedee"/>
                <a:ea typeface="+mn-ea"/>
                <a:cs typeface="+mn-cs"/>
              </a:rPr>
              <a:t>Must be requested 2 weeks in advance.</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Check with restaurant manager for specific process!</a:t>
            </a:r>
            <a:endParaRPr kumimoji="0" lang="en-US" sz="1300" b="0" i="0" u="none" strike="noStrike" kern="1200" cap="none" spc="0" normalizeH="0" baseline="0" noProof="0" dirty="0">
              <a:ln>
                <a:noFill/>
              </a:ln>
              <a:solidFill>
                <a:srgbClr val="000000"/>
              </a:solidFill>
              <a:effectLst/>
              <a:uLnTx/>
              <a:uFillTx/>
              <a:latin typeface="Speedee"/>
              <a:ea typeface="+mn-ea"/>
              <a:cs typeface="+mn-cs"/>
            </a:endParaRPr>
          </a:p>
        </p:txBody>
      </p:sp>
      <p:sp>
        <p:nvSpPr>
          <p:cNvPr id="73" name="Second Timeline Item Label">
            <a:extLst>
              <a:ext uri="{FF2B5EF4-FFF2-40B4-BE49-F238E27FC236}">
                <a16:creationId xmlns:a16="http://schemas.microsoft.com/office/drawing/2014/main" id="{46B8585A-6621-4E6F-B1F0-A01D2107E7C9}"/>
              </a:ext>
            </a:extLst>
          </p:cNvPr>
          <p:cNvSpPr txBox="1"/>
          <p:nvPr/>
        </p:nvSpPr>
        <p:spPr>
          <a:xfrm>
            <a:off x="2689860" y="2282474"/>
            <a:ext cx="2103120" cy="348557"/>
          </a:xfrm>
          <a:prstGeom prst="rect">
            <a:avLst/>
          </a:prstGeom>
          <a:noFill/>
        </p:spPr>
        <p:txBody>
          <a:bodyPr wrap="square" anchor="b" anchorCtr="0">
            <a:sp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b="1" i="0" u="none" strike="noStrike" kern="1200" cap="none" spc="0" normalizeH="0" baseline="0" noProof="0" dirty="0">
                <a:ln>
                  <a:noFill/>
                </a:ln>
                <a:solidFill>
                  <a:srgbClr val="000000"/>
                </a:solidFill>
                <a:effectLst/>
                <a:uLnTx/>
                <a:uFillTx/>
                <a:latin typeface="Speedee"/>
                <a:ea typeface="+mn-ea"/>
                <a:cs typeface="+mn-cs"/>
              </a:rPr>
              <a:t>Availability</a:t>
            </a:r>
          </a:p>
        </p:txBody>
      </p:sp>
      <p:sp>
        <p:nvSpPr>
          <p:cNvPr id="40" name="Second Timeline Item">
            <a:extLst>
              <a:ext uri="{FF2B5EF4-FFF2-40B4-BE49-F238E27FC236}">
                <a16:creationId xmlns:a16="http://schemas.microsoft.com/office/drawing/2014/main" id="{04931C08-0472-4D33-9DEB-10326AB54F43}"/>
              </a:ext>
            </a:extLst>
          </p:cNvPr>
          <p:cNvSpPr>
            <a:spLocks noChangeAspect="1"/>
          </p:cNvSpPr>
          <p:nvPr/>
        </p:nvSpPr>
        <p:spPr>
          <a:xfrm>
            <a:off x="3558540" y="2676751"/>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tx1"/>
              </a:solidFill>
            </a:endParaRPr>
          </a:p>
        </p:txBody>
      </p:sp>
      <p:sp>
        <p:nvSpPr>
          <p:cNvPr id="47" name="Second Timeline Item textbox">
            <a:extLst>
              <a:ext uri="{FF2B5EF4-FFF2-40B4-BE49-F238E27FC236}">
                <a16:creationId xmlns:a16="http://schemas.microsoft.com/office/drawing/2014/main" id="{BD3DD595-022F-4E4C-BDE1-D1F93077F600}"/>
              </a:ext>
            </a:extLst>
          </p:cNvPr>
          <p:cNvSpPr txBox="1"/>
          <p:nvPr/>
        </p:nvSpPr>
        <p:spPr>
          <a:xfrm>
            <a:off x="2689860" y="3545431"/>
            <a:ext cx="2103120" cy="1737360"/>
          </a:xfrm>
          <a:prstGeom prst="rect">
            <a:avLst/>
          </a:prstGeom>
          <a:noFill/>
        </p:spPr>
        <p:txBody>
          <a:bodyPr wrap="square">
            <a:no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sz="1300" b="0" i="0" u="none" strike="noStrike" kern="1200" cap="none" spc="0" normalizeH="0" baseline="0" noProof="0" dirty="0">
                <a:ln>
                  <a:noFill/>
                </a:ln>
                <a:solidFill>
                  <a:srgbClr val="000000"/>
                </a:solidFill>
                <a:effectLst/>
                <a:uLnTx/>
                <a:uFillTx/>
                <a:latin typeface="Speedee"/>
                <a:ea typeface="+mn-ea"/>
                <a:cs typeface="+mn-cs"/>
              </a:rPr>
              <a:t>Must be updated 2 weeks in advance. </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More availability = More Hours = More Pay!</a:t>
            </a:r>
            <a:endParaRPr kumimoji="0" lang="en-US" sz="1300" b="0" i="0" u="none" strike="noStrike" kern="1200" cap="none" spc="0" normalizeH="0" baseline="0" noProof="0" dirty="0">
              <a:ln>
                <a:noFill/>
              </a:ln>
              <a:solidFill>
                <a:srgbClr val="000000"/>
              </a:solidFill>
              <a:effectLst/>
              <a:uLnTx/>
              <a:uFillTx/>
              <a:latin typeface="Speedee"/>
              <a:ea typeface="+mn-ea"/>
              <a:cs typeface="+mn-cs"/>
            </a:endParaRPr>
          </a:p>
        </p:txBody>
      </p:sp>
      <p:sp>
        <p:nvSpPr>
          <p:cNvPr id="74" name="Third Timeline Item Label">
            <a:extLst>
              <a:ext uri="{FF2B5EF4-FFF2-40B4-BE49-F238E27FC236}">
                <a16:creationId xmlns:a16="http://schemas.microsoft.com/office/drawing/2014/main" id="{98543539-E705-4972-B870-FE5CEB368EB6}"/>
              </a:ext>
            </a:extLst>
          </p:cNvPr>
          <p:cNvSpPr txBox="1"/>
          <p:nvPr/>
        </p:nvSpPr>
        <p:spPr>
          <a:xfrm>
            <a:off x="5044440" y="2282474"/>
            <a:ext cx="2103120" cy="348557"/>
          </a:xfrm>
          <a:prstGeom prst="rect">
            <a:avLst/>
          </a:prstGeom>
          <a:noFill/>
        </p:spPr>
        <p:txBody>
          <a:bodyPr wrap="square" anchor="b" anchorCtr="0">
            <a:sp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b="1" i="0" u="none" strike="noStrike" kern="1200" cap="none" spc="0" normalizeH="0" baseline="0" noProof="0" dirty="0">
                <a:ln>
                  <a:noFill/>
                </a:ln>
                <a:solidFill>
                  <a:srgbClr val="000000"/>
                </a:solidFill>
                <a:effectLst/>
                <a:uLnTx/>
                <a:uFillTx/>
                <a:latin typeface="Speedee"/>
                <a:ea typeface="+mn-ea"/>
                <a:cs typeface="+mn-cs"/>
              </a:rPr>
              <a:t>Tardiness</a:t>
            </a:r>
          </a:p>
        </p:txBody>
      </p:sp>
      <p:sp>
        <p:nvSpPr>
          <p:cNvPr id="38" name="Third Timeline Item">
            <a:extLst>
              <a:ext uri="{FF2B5EF4-FFF2-40B4-BE49-F238E27FC236}">
                <a16:creationId xmlns:a16="http://schemas.microsoft.com/office/drawing/2014/main" id="{E79E238C-7DD9-43FA-AB51-B65D4CDD58AF}"/>
              </a:ext>
            </a:extLst>
          </p:cNvPr>
          <p:cNvSpPr>
            <a:spLocks noChangeAspect="1"/>
          </p:cNvSpPr>
          <p:nvPr/>
        </p:nvSpPr>
        <p:spPr>
          <a:xfrm>
            <a:off x="5913120" y="2676751"/>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tx1"/>
              </a:solidFill>
            </a:endParaRPr>
          </a:p>
        </p:txBody>
      </p:sp>
      <p:sp>
        <p:nvSpPr>
          <p:cNvPr id="48" name="Third Timeline Item textbox">
            <a:extLst>
              <a:ext uri="{FF2B5EF4-FFF2-40B4-BE49-F238E27FC236}">
                <a16:creationId xmlns:a16="http://schemas.microsoft.com/office/drawing/2014/main" id="{A84F0827-1D9F-4965-962E-053F1FD63852}"/>
              </a:ext>
            </a:extLst>
          </p:cNvPr>
          <p:cNvSpPr txBox="1"/>
          <p:nvPr/>
        </p:nvSpPr>
        <p:spPr>
          <a:xfrm>
            <a:off x="5044440" y="3545431"/>
            <a:ext cx="2103120" cy="1737360"/>
          </a:xfrm>
          <a:prstGeom prst="rect">
            <a:avLst/>
          </a:prstGeom>
          <a:noFill/>
        </p:spPr>
        <p:txBody>
          <a:bodyPr wrap="square">
            <a:no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sz="1300" b="0" i="0" u="none" strike="noStrike" kern="1200" cap="none" spc="0" normalizeH="0" baseline="0" noProof="0" dirty="0">
                <a:ln>
                  <a:noFill/>
                </a:ln>
                <a:solidFill>
                  <a:srgbClr val="000000"/>
                </a:solidFill>
                <a:effectLst/>
                <a:uLnTx/>
                <a:uFillTx/>
                <a:latin typeface="Speedee"/>
                <a:ea typeface="+mn-ea"/>
                <a:cs typeface="+mn-cs"/>
              </a:rPr>
              <a:t>Call the store directly!</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15+ minutes unexcused = loss of appreciation pay </a:t>
            </a:r>
            <a:endParaRPr kumimoji="0" lang="en-US" sz="1300" b="0" i="0" u="none" strike="noStrike" kern="1200" cap="none" spc="0" normalizeH="0" baseline="0" noProof="0" dirty="0">
              <a:ln>
                <a:noFill/>
              </a:ln>
              <a:solidFill>
                <a:srgbClr val="000000"/>
              </a:solidFill>
              <a:effectLst/>
              <a:uLnTx/>
              <a:uFillTx/>
              <a:latin typeface="Speedee"/>
              <a:ea typeface="+mn-ea"/>
              <a:cs typeface="+mn-cs"/>
            </a:endParaRPr>
          </a:p>
        </p:txBody>
      </p:sp>
      <p:sp>
        <p:nvSpPr>
          <p:cNvPr id="75" name="Fourth Timeline Item Label">
            <a:extLst>
              <a:ext uri="{FF2B5EF4-FFF2-40B4-BE49-F238E27FC236}">
                <a16:creationId xmlns:a16="http://schemas.microsoft.com/office/drawing/2014/main" id="{B4EC338A-4B1E-4CD9-AA46-1E054CA50600}"/>
              </a:ext>
            </a:extLst>
          </p:cNvPr>
          <p:cNvSpPr txBox="1"/>
          <p:nvPr/>
        </p:nvSpPr>
        <p:spPr>
          <a:xfrm>
            <a:off x="7399020" y="2282474"/>
            <a:ext cx="2103120" cy="348557"/>
          </a:xfrm>
          <a:prstGeom prst="rect">
            <a:avLst/>
          </a:prstGeom>
          <a:noFill/>
        </p:spPr>
        <p:txBody>
          <a:bodyPr wrap="square" anchor="b" anchorCtr="0">
            <a:sp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b="1" i="0" u="none" strike="noStrike" kern="1200" cap="none" spc="0" normalizeH="0" baseline="0" noProof="0" dirty="0">
                <a:ln>
                  <a:noFill/>
                </a:ln>
                <a:solidFill>
                  <a:srgbClr val="000000"/>
                </a:solidFill>
                <a:effectLst/>
                <a:uLnTx/>
                <a:uFillTx/>
                <a:latin typeface="Speedee"/>
                <a:ea typeface="+mn-ea"/>
                <a:cs typeface="+mn-cs"/>
              </a:rPr>
              <a:t>Calling Off</a:t>
            </a:r>
          </a:p>
        </p:txBody>
      </p:sp>
      <p:sp>
        <p:nvSpPr>
          <p:cNvPr id="41" name="Fourth Timeline Item">
            <a:extLst>
              <a:ext uri="{FF2B5EF4-FFF2-40B4-BE49-F238E27FC236}">
                <a16:creationId xmlns:a16="http://schemas.microsoft.com/office/drawing/2014/main" id="{22CF2D5F-3C9E-468D-A6A6-71511247B91A}"/>
              </a:ext>
            </a:extLst>
          </p:cNvPr>
          <p:cNvSpPr>
            <a:spLocks noChangeAspect="1"/>
          </p:cNvSpPr>
          <p:nvPr/>
        </p:nvSpPr>
        <p:spPr>
          <a:xfrm>
            <a:off x="8267700" y="2676751"/>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tx1"/>
              </a:solidFill>
            </a:endParaRPr>
          </a:p>
        </p:txBody>
      </p:sp>
      <p:sp>
        <p:nvSpPr>
          <p:cNvPr id="70" name="Fourth Timeline Item textbox">
            <a:extLst>
              <a:ext uri="{FF2B5EF4-FFF2-40B4-BE49-F238E27FC236}">
                <a16:creationId xmlns:a16="http://schemas.microsoft.com/office/drawing/2014/main" id="{20D3887D-7D99-4C5D-A996-CBC9AB9BF25B}"/>
              </a:ext>
            </a:extLst>
          </p:cNvPr>
          <p:cNvSpPr txBox="1"/>
          <p:nvPr/>
        </p:nvSpPr>
        <p:spPr>
          <a:xfrm>
            <a:off x="7399020" y="3545431"/>
            <a:ext cx="2103120" cy="1737360"/>
          </a:xfrm>
          <a:prstGeom prst="rect">
            <a:avLst/>
          </a:prstGeom>
          <a:noFill/>
        </p:spPr>
        <p:txBody>
          <a:bodyPr wrap="square">
            <a:no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sz="1300" b="0" i="0" u="none" strike="noStrike" kern="1200" cap="none" spc="0" normalizeH="0" baseline="0" noProof="0" dirty="0">
                <a:ln>
                  <a:noFill/>
                </a:ln>
                <a:solidFill>
                  <a:srgbClr val="000000"/>
                </a:solidFill>
                <a:effectLst/>
                <a:uLnTx/>
                <a:uFillTx/>
                <a:latin typeface="Speedee"/>
                <a:ea typeface="+mn-ea"/>
                <a:cs typeface="+mn-cs"/>
              </a:rPr>
              <a:t>Call the store directly!</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2 hours notice required </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2+ days requires a doctor’s excuse to return</a:t>
            </a:r>
          </a:p>
        </p:txBody>
      </p:sp>
      <p:sp>
        <p:nvSpPr>
          <p:cNvPr id="76" name="Fifth Timeline Item Label">
            <a:extLst>
              <a:ext uri="{FF2B5EF4-FFF2-40B4-BE49-F238E27FC236}">
                <a16:creationId xmlns:a16="http://schemas.microsoft.com/office/drawing/2014/main" id="{2040AF4C-737B-4A25-9E1B-CD40A9440CD9}"/>
              </a:ext>
            </a:extLst>
          </p:cNvPr>
          <p:cNvSpPr txBox="1"/>
          <p:nvPr/>
        </p:nvSpPr>
        <p:spPr>
          <a:xfrm>
            <a:off x="9753600" y="2282474"/>
            <a:ext cx="2103120" cy="348557"/>
          </a:xfrm>
          <a:prstGeom prst="rect">
            <a:avLst/>
          </a:prstGeom>
          <a:noFill/>
        </p:spPr>
        <p:txBody>
          <a:bodyPr wrap="square" anchor="b" anchorCtr="0">
            <a:sp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lang="en-US" b="1" dirty="0">
                <a:solidFill>
                  <a:srgbClr val="000000"/>
                </a:solidFill>
                <a:latin typeface="Speedee"/>
              </a:rPr>
              <a:t>Appreciation Pay</a:t>
            </a:r>
            <a:endParaRPr kumimoji="0" lang="en-US" b="1" i="0" u="none" strike="noStrike" kern="1200" cap="none" spc="0" normalizeH="0" baseline="0" noProof="0" dirty="0">
              <a:ln>
                <a:noFill/>
              </a:ln>
              <a:solidFill>
                <a:srgbClr val="000000"/>
              </a:solidFill>
              <a:effectLst/>
              <a:uLnTx/>
              <a:uFillTx/>
              <a:latin typeface="Speedee"/>
              <a:ea typeface="+mn-ea"/>
              <a:cs typeface="+mn-cs"/>
            </a:endParaRPr>
          </a:p>
        </p:txBody>
      </p:sp>
      <p:sp>
        <p:nvSpPr>
          <p:cNvPr id="39" name="Fifth Timeline Item">
            <a:extLst>
              <a:ext uri="{FF2B5EF4-FFF2-40B4-BE49-F238E27FC236}">
                <a16:creationId xmlns:a16="http://schemas.microsoft.com/office/drawing/2014/main" id="{31D79ABC-38DC-4EB7-B159-4467DB830D88}"/>
              </a:ext>
            </a:extLst>
          </p:cNvPr>
          <p:cNvSpPr>
            <a:spLocks noChangeAspect="1"/>
          </p:cNvSpPr>
          <p:nvPr/>
        </p:nvSpPr>
        <p:spPr>
          <a:xfrm>
            <a:off x="10622280" y="2676751"/>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b="1" dirty="0">
              <a:solidFill>
                <a:schemeClr val="tx1"/>
              </a:solidFill>
            </a:endParaRPr>
          </a:p>
        </p:txBody>
      </p:sp>
      <p:sp>
        <p:nvSpPr>
          <p:cNvPr id="71" name="Fifth Timeline Item textbox">
            <a:extLst>
              <a:ext uri="{FF2B5EF4-FFF2-40B4-BE49-F238E27FC236}">
                <a16:creationId xmlns:a16="http://schemas.microsoft.com/office/drawing/2014/main" id="{54604C09-6EAB-412C-AAAD-AFA3E796752C}"/>
              </a:ext>
            </a:extLst>
          </p:cNvPr>
          <p:cNvSpPr txBox="1"/>
          <p:nvPr/>
        </p:nvSpPr>
        <p:spPr>
          <a:xfrm>
            <a:off x="9753600" y="3545431"/>
            <a:ext cx="2103120" cy="1737360"/>
          </a:xfrm>
          <a:prstGeom prst="rect">
            <a:avLst/>
          </a:prstGeom>
          <a:noFill/>
        </p:spPr>
        <p:txBody>
          <a:bodyPr wrap="square">
            <a:noAutofit/>
          </a:bodyPr>
          <a:lstStyle/>
          <a:p>
            <a:pPr marR="0" lvl="0" algn="ctr" defTabSz="914400" rtl="0" eaLnBrk="1" fontAlgn="auto" latinLnBrk="0" hangingPunct="1">
              <a:lnSpc>
                <a:spcPct val="90000"/>
              </a:lnSpc>
              <a:spcBef>
                <a:spcPts val="1800"/>
              </a:spcBef>
              <a:spcAft>
                <a:spcPts val="0"/>
              </a:spcAft>
              <a:buClr>
                <a:srgbClr val="DB0007"/>
              </a:buClr>
              <a:buSzPct val="105000"/>
              <a:tabLst/>
              <a:defRPr/>
            </a:pPr>
            <a:r>
              <a:rPr kumimoji="0" lang="en-US" sz="1300" b="0" i="0" u="none" strike="noStrike" kern="1200" cap="none" spc="0" normalizeH="0" baseline="0" noProof="0" dirty="0">
                <a:ln>
                  <a:noFill/>
                </a:ln>
                <a:solidFill>
                  <a:srgbClr val="000000"/>
                </a:solidFill>
                <a:effectLst/>
                <a:uLnTx/>
                <a:uFillTx/>
                <a:latin typeface="Speedee"/>
                <a:ea typeface="+mn-ea"/>
                <a:cs typeface="+mn-cs"/>
              </a:rPr>
              <a:t>Resets every pay period </a:t>
            </a:r>
          </a:p>
          <a:p>
            <a:pPr marR="0" lvl="0" algn="ctr" defTabSz="914400" rtl="0" eaLnBrk="1" fontAlgn="auto" latinLnBrk="0" hangingPunct="1">
              <a:lnSpc>
                <a:spcPct val="90000"/>
              </a:lnSpc>
              <a:spcBef>
                <a:spcPts val="1800"/>
              </a:spcBef>
              <a:spcAft>
                <a:spcPts val="0"/>
              </a:spcAft>
              <a:buClr>
                <a:srgbClr val="DB0007"/>
              </a:buClr>
              <a:buSzPct val="105000"/>
              <a:tabLst/>
              <a:defRPr/>
            </a:pPr>
            <a:r>
              <a:rPr lang="en-US" sz="1300" dirty="0">
                <a:solidFill>
                  <a:srgbClr val="000000"/>
                </a:solidFill>
                <a:latin typeface="Speedee"/>
              </a:rPr>
              <a:t>Return doctor’s note by end of pay period </a:t>
            </a:r>
            <a:endParaRPr kumimoji="0" lang="en-US" sz="1300" b="0" i="0" u="none" strike="noStrike" kern="1200" cap="none" spc="0" normalizeH="0" baseline="0" noProof="0" dirty="0">
              <a:ln>
                <a:noFill/>
              </a:ln>
              <a:solidFill>
                <a:srgbClr val="000000"/>
              </a:solidFill>
              <a:effectLst/>
              <a:uLnTx/>
              <a:uFillTx/>
              <a:latin typeface="Speedee"/>
              <a:ea typeface="+mn-ea"/>
              <a:cs typeface="+mn-cs"/>
            </a:endParaRPr>
          </a:p>
        </p:txBody>
      </p:sp>
    </p:spTree>
    <p:custDataLst>
      <p:tags r:id="rId1"/>
    </p:custDataLst>
    <p:extLst>
      <p:ext uri="{BB962C8B-B14F-4D97-AF65-F5344CB8AC3E}">
        <p14:creationId xmlns:p14="http://schemas.microsoft.com/office/powerpoint/2010/main" val="17676983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ctrTitle"/>
          </p:nvPr>
        </p:nvSpPr>
        <p:spPr>
          <a:xfrm>
            <a:off x="335280" y="1600200"/>
            <a:ext cx="7589520" cy="3657600"/>
          </a:xfrm>
        </p:spPr>
        <p:txBody>
          <a:bodyPr/>
          <a:lstStyle/>
          <a:p>
            <a:pPr algn="r"/>
            <a:r>
              <a:rPr lang="en-US" dirty="0"/>
              <a:t>Let’s get to know each other! </a:t>
            </a:r>
          </a:p>
        </p:txBody>
      </p:sp>
    </p:spTree>
    <p:custDataLst>
      <p:tags r:id="rId1"/>
    </p:custDataLst>
    <p:extLst>
      <p:ext uri="{BB962C8B-B14F-4D97-AF65-F5344CB8AC3E}">
        <p14:creationId xmlns:p14="http://schemas.microsoft.com/office/powerpoint/2010/main" val="180425377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hedule of time and date&#10;&#10;Description automatically generated with medium confidence">
            <a:extLst>
              <a:ext uri="{FF2B5EF4-FFF2-40B4-BE49-F238E27FC236}">
                <a16:creationId xmlns:a16="http://schemas.microsoft.com/office/drawing/2014/main" id="{BC1A3043-E08F-67DD-3EF6-982F04355499}"/>
              </a:ext>
            </a:extLst>
          </p:cNvPr>
          <p:cNvPicPr>
            <a:picLocks noGrp="1" noChangeAspect="1"/>
          </p:cNvPicPr>
          <p:nvPr>
            <p:ph type="pic" sz="quarter" idx="10"/>
          </p:nvPr>
        </p:nvPicPr>
        <p:blipFill>
          <a:blip r:embed="rId2"/>
          <a:srcRect l="23140" r="23140"/>
          <a:stretch>
            <a:fillRect/>
          </a:stretch>
        </p:blipFill>
        <p:spPr/>
      </p:pic>
      <p:sp>
        <p:nvSpPr>
          <p:cNvPr id="3" name="Title 2">
            <a:extLst>
              <a:ext uri="{FF2B5EF4-FFF2-40B4-BE49-F238E27FC236}">
                <a16:creationId xmlns:a16="http://schemas.microsoft.com/office/drawing/2014/main" id="{59253A94-7D76-2D74-559F-9035C6F9D4F6}"/>
              </a:ext>
            </a:extLst>
          </p:cNvPr>
          <p:cNvSpPr>
            <a:spLocks noGrp="1"/>
          </p:cNvSpPr>
          <p:nvPr>
            <p:ph type="ctrTitle"/>
          </p:nvPr>
        </p:nvSpPr>
        <p:spPr>
          <a:xfrm>
            <a:off x="8229600" y="381000"/>
            <a:ext cx="3733800" cy="548640"/>
          </a:xfrm>
        </p:spPr>
        <p:txBody>
          <a:bodyPr/>
          <a:lstStyle/>
          <a:p>
            <a:r>
              <a:rPr lang="en-US" dirty="0"/>
              <a:t>Your Schedule</a:t>
            </a:r>
          </a:p>
        </p:txBody>
      </p:sp>
      <p:sp>
        <p:nvSpPr>
          <p:cNvPr id="5" name="TextBox 4">
            <a:extLst>
              <a:ext uri="{FF2B5EF4-FFF2-40B4-BE49-F238E27FC236}">
                <a16:creationId xmlns:a16="http://schemas.microsoft.com/office/drawing/2014/main" id="{061CC966-894E-04BE-E95C-75D31689D07C}"/>
              </a:ext>
            </a:extLst>
          </p:cNvPr>
          <p:cNvSpPr txBox="1"/>
          <p:nvPr/>
        </p:nvSpPr>
        <p:spPr>
          <a:xfrm>
            <a:off x="5358516" y="1219200"/>
            <a:ext cx="6618136" cy="2862322"/>
          </a:xfrm>
          <a:prstGeom prst="rect">
            <a:avLst/>
          </a:prstGeom>
          <a:noFill/>
          <a:ln w="25400">
            <a:noFill/>
          </a:ln>
        </p:spPr>
        <p:txBody>
          <a:bodyPr wrap="square">
            <a:spAutoFit/>
          </a:bodyPr>
          <a:lstStyle/>
          <a:p>
            <a:pPr marL="457200" indent="-342900" algn="r">
              <a:buFont typeface="Arial" panose="020B0604020202020204" pitchFamily="34" charset="0"/>
              <a:buChar char="•"/>
            </a:pPr>
            <a:r>
              <a:rPr lang="en-US" sz="2000" dirty="0">
                <a:latin typeface="Speedee" panose="020B0603030502020204" pitchFamily="34" charset="0"/>
              </a:rPr>
              <a:t>Schedules are posted weekly in your Crew Room </a:t>
            </a:r>
          </a:p>
          <a:p>
            <a:pPr marL="457200" indent="-342900" algn="r">
              <a:buFont typeface="Arial" panose="020B0604020202020204" pitchFamily="34" charset="0"/>
              <a:buChar char="•"/>
            </a:pPr>
            <a:r>
              <a:rPr lang="en-US" sz="2000" dirty="0">
                <a:latin typeface="Speedee" panose="020B0603030502020204" pitchFamily="34" charset="0"/>
              </a:rPr>
              <a:t>Ask your manager for specific locations!</a:t>
            </a:r>
          </a:p>
          <a:p>
            <a:pPr marL="457200" indent="-342900" algn="r">
              <a:buFont typeface="Arial" panose="020B0604020202020204" pitchFamily="34" charset="0"/>
              <a:buChar char="•"/>
            </a:pPr>
            <a:r>
              <a:rPr lang="en-US" sz="2000" dirty="0">
                <a:latin typeface="Speedee" panose="020B0603030502020204" pitchFamily="34" charset="0"/>
              </a:rPr>
              <a:t>Scheduled hours are displayed in military time </a:t>
            </a:r>
          </a:p>
          <a:p>
            <a:pPr marL="457200" indent="-342900" algn="r">
              <a:buFont typeface="Arial" panose="020B0604020202020204" pitchFamily="34" charset="0"/>
              <a:buChar char="•"/>
            </a:pPr>
            <a:r>
              <a:rPr lang="en-US" sz="2000" dirty="0">
                <a:latin typeface="Speedee" panose="020B0603030502020204" pitchFamily="34" charset="0"/>
              </a:rPr>
              <a:t>Pro-tip:  Take the time and subtract 12! </a:t>
            </a:r>
          </a:p>
          <a:p>
            <a:pPr marL="114300" algn="r"/>
            <a:r>
              <a:rPr lang="en-US" sz="2000" b="1" dirty="0" err="1">
                <a:solidFill>
                  <a:srgbClr val="FF0000"/>
                </a:solidFill>
                <a:latin typeface="Speedee" panose="020B0603030502020204" pitchFamily="34" charset="0"/>
              </a:rPr>
              <a:t>Ie</a:t>
            </a:r>
            <a:r>
              <a:rPr lang="en-US" sz="2000" b="1" dirty="0">
                <a:solidFill>
                  <a:srgbClr val="FF0000"/>
                </a:solidFill>
                <a:latin typeface="Speedee" panose="020B0603030502020204" pitchFamily="34" charset="0"/>
              </a:rPr>
              <a:t>; 14:00 = 14-12 = 2 = 2:00 PM</a:t>
            </a:r>
          </a:p>
          <a:p>
            <a:pPr marL="457200" indent="-342900" algn="r">
              <a:buFont typeface="Arial" panose="020B0604020202020204" pitchFamily="34" charset="0"/>
              <a:buChar char="•"/>
            </a:pPr>
            <a:r>
              <a:rPr lang="en-US" sz="2000" dirty="0">
                <a:latin typeface="Speedee" panose="020B0603030502020204" pitchFamily="34" charset="0"/>
              </a:rPr>
              <a:t>Schedules are private information – do not share on social media or with others for everyone’s safety!</a:t>
            </a:r>
          </a:p>
          <a:p>
            <a:pPr marL="114300" algn="r"/>
            <a:r>
              <a:rPr lang="en-US" sz="2000" b="1" dirty="0">
                <a:solidFill>
                  <a:srgbClr val="FF0000"/>
                </a:solidFill>
                <a:latin typeface="Speedee" panose="020B0603030502020204" pitchFamily="34" charset="0"/>
              </a:rPr>
              <a:t> </a:t>
            </a:r>
          </a:p>
          <a:p>
            <a:pPr marL="914400" lvl="1" indent="-342900" algn="r">
              <a:buFont typeface="Arial" panose="020B0604020202020204" pitchFamily="34" charset="0"/>
              <a:buChar char="•"/>
            </a:pPr>
            <a:r>
              <a:rPr lang="en-US" sz="2000" dirty="0">
                <a:latin typeface="Speedee" panose="020B0603030502020204" pitchFamily="34" charset="0"/>
              </a:rPr>
              <a:t>All changes </a:t>
            </a:r>
            <a:r>
              <a:rPr lang="en-US" sz="2000" b="1" dirty="0">
                <a:latin typeface="Speedee" panose="020B0603030502020204" pitchFamily="34" charset="0"/>
              </a:rPr>
              <a:t>must</a:t>
            </a:r>
            <a:r>
              <a:rPr lang="en-US" sz="2000" dirty="0">
                <a:latin typeface="Speedee" panose="020B0603030502020204" pitchFamily="34" charset="0"/>
              </a:rPr>
              <a:t> be approved by a manager!</a:t>
            </a:r>
          </a:p>
        </p:txBody>
      </p:sp>
    </p:spTree>
    <p:extLst>
      <p:ext uri="{BB962C8B-B14F-4D97-AF65-F5344CB8AC3E}">
        <p14:creationId xmlns:p14="http://schemas.microsoft.com/office/powerpoint/2010/main" val="18024273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5AF80B3-393A-48F5-9D69-402321F21AE6}"/>
              </a:ext>
            </a:extLst>
          </p:cNvPr>
          <p:cNvSpPr>
            <a:spLocks noGrp="1"/>
          </p:cNvSpPr>
          <p:nvPr>
            <p:ph type="title"/>
          </p:nvPr>
        </p:nvSpPr>
        <p:spPr/>
        <p:txBody>
          <a:bodyPr/>
          <a:lstStyle/>
          <a:p>
            <a:r>
              <a:rPr lang="en-US" dirty="0"/>
              <a:t>Open-Door Policy </a:t>
            </a:r>
          </a:p>
        </p:txBody>
      </p:sp>
      <p:graphicFrame>
        <p:nvGraphicFramePr>
          <p:cNvPr id="11" name="Table">
            <a:extLst>
              <a:ext uri="{FF2B5EF4-FFF2-40B4-BE49-F238E27FC236}">
                <a16:creationId xmlns:a16="http://schemas.microsoft.com/office/drawing/2014/main" id="{9CD53E11-7CC6-40CC-B5E0-5B2ADE60949E}"/>
              </a:ext>
            </a:extLst>
          </p:cNvPr>
          <p:cNvGraphicFramePr>
            <a:graphicFrameLocks noGrp="1"/>
          </p:cNvGraphicFramePr>
          <p:nvPr>
            <p:extLst>
              <p:ext uri="{D42A27DB-BD31-4B8C-83A1-F6EECF244321}">
                <p14:modId xmlns:p14="http://schemas.microsoft.com/office/powerpoint/2010/main" val="1303693865"/>
              </p:ext>
            </p:extLst>
          </p:nvPr>
        </p:nvGraphicFramePr>
        <p:xfrm>
          <a:off x="335280" y="1874520"/>
          <a:ext cx="11521440" cy="4633722"/>
        </p:xfrm>
        <a:graphic>
          <a:graphicData uri="http://schemas.openxmlformats.org/drawingml/2006/table">
            <a:tbl>
              <a:tblPr firstRow="1" bandRow="1">
                <a:tableStyleId>{5C22544A-7EE6-4342-B048-85BDC9FD1C3A}</a:tableStyleId>
              </a:tblPr>
              <a:tblGrid>
                <a:gridCol w="3840480">
                  <a:extLst>
                    <a:ext uri="{9D8B030D-6E8A-4147-A177-3AD203B41FA5}">
                      <a16:colId xmlns:a16="http://schemas.microsoft.com/office/drawing/2014/main" val="514039819"/>
                    </a:ext>
                  </a:extLst>
                </a:gridCol>
                <a:gridCol w="3840480">
                  <a:extLst>
                    <a:ext uri="{9D8B030D-6E8A-4147-A177-3AD203B41FA5}">
                      <a16:colId xmlns:a16="http://schemas.microsoft.com/office/drawing/2014/main" val="959405633"/>
                    </a:ext>
                  </a:extLst>
                </a:gridCol>
                <a:gridCol w="3840480">
                  <a:extLst>
                    <a:ext uri="{9D8B030D-6E8A-4147-A177-3AD203B41FA5}">
                      <a16:colId xmlns:a16="http://schemas.microsoft.com/office/drawing/2014/main" val="499667297"/>
                    </a:ext>
                  </a:extLst>
                </a:gridCol>
              </a:tblGrid>
              <a:tr h="2468880">
                <a:tc>
                  <a:txBody>
                    <a:bodyPr/>
                    <a:lstStyle/>
                    <a:p>
                      <a:pPr algn="ctr">
                        <a:lnSpc>
                          <a:spcPct val="90000"/>
                        </a:lnSpc>
                        <a:spcBef>
                          <a:spcPts val="1800"/>
                        </a:spcBef>
                      </a:pPr>
                      <a:r>
                        <a:rPr lang="en-US" dirty="0">
                          <a:solidFill>
                            <a:schemeClr val="tx1"/>
                          </a:solidFill>
                        </a:rPr>
                        <a:t>Speak up!</a:t>
                      </a:r>
                    </a:p>
                  </a:txBody>
                  <a:tcPr marL="228600" marR="228600" marT="91440" marB="91440" anchor="b">
                    <a:lnL w="12700" cmpd="sng">
                      <a:noFill/>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spcBef>
                          <a:spcPts val="1800"/>
                        </a:spcBef>
                      </a:pPr>
                      <a:r>
                        <a:rPr lang="en-US" dirty="0">
                          <a:solidFill>
                            <a:schemeClr val="tx1"/>
                          </a:solidFill>
                        </a:rPr>
                        <a:t>Work through your GM!</a:t>
                      </a:r>
                    </a:p>
                  </a:txBody>
                  <a:tcPr marL="228600" marR="228600" marT="91440" marB="9144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spcBef>
                          <a:spcPts val="1800"/>
                        </a:spcBef>
                      </a:pPr>
                      <a:r>
                        <a:rPr lang="en-US" dirty="0">
                          <a:solidFill>
                            <a:schemeClr val="tx1"/>
                          </a:solidFill>
                        </a:rPr>
                        <a:t>Contact your PEL!</a:t>
                      </a:r>
                    </a:p>
                  </a:txBody>
                  <a:tcPr marL="228600" marR="228600" marT="91440" marB="91440" anchor="b">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4881929"/>
                  </a:ext>
                </a:extLst>
              </a:tr>
              <a:tr h="1188720">
                <a:tc>
                  <a:txBody>
                    <a:bodyPr/>
                    <a:lstStyle/>
                    <a:p>
                      <a:pPr marL="0" indent="0" algn="ctr">
                        <a:lnSpc>
                          <a:spcPct val="90000"/>
                        </a:lnSpc>
                        <a:spcBef>
                          <a:spcPts val="1800"/>
                        </a:spcBef>
                        <a:buClr>
                          <a:schemeClr val="accent2"/>
                        </a:buClr>
                        <a:buFont typeface="Symbol" panose="05050102010706020507" pitchFamily="18" charset="2"/>
                        <a:buNone/>
                      </a:pPr>
                      <a:r>
                        <a:rPr lang="en-US" sz="1800" dirty="0">
                          <a:solidFill>
                            <a:schemeClr val="tx1"/>
                          </a:solidFill>
                        </a:rPr>
                        <a:t>If you are having an issue in your restaurant, or just aren’t sure about something, please speak up. We can’t help if we don’t know!</a:t>
                      </a:r>
                    </a:p>
                  </a:txBody>
                  <a:tcPr marL="228600" marR="228600" marT="91440" marB="91440">
                    <a:lnL w="12700" cmpd="sng">
                      <a:noFill/>
                    </a:lnL>
                    <a:lnR w="12700"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indent="0" algn="ctr">
                        <a:lnSpc>
                          <a:spcPct val="90000"/>
                        </a:lnSpc>
                        <a:spcBef>
                          <a:spcPts val="1800"/>
                        </a:spcBef>
                        <a:buClr>
                          <a:schemeClr val="accent2"/>
                        </a:buClr>
                        <a:buFont typeface="Symbol" panose="05050102010706020507" pitchFamily="18" charset="2"/>
                        <a:buNone/>
                      </a:pPr>
                      <a:r>
                        <a:rPr lang="en-US" sz="1800" dirty="0">
                          <a:solidFill>
                            <a:schemeClr val="tx1"/>
                          </a:solidFill>
                        </a:rPr>
                        <a:t>If you’re experiencing a problem, please work through your GM to reach a solution.  </a:t>
                      </a:r>
                    </a:p>
                    <a:p>
                      <a:pPr marL="0" indent="0" algn="ctr">
                        <a:lnSpc>
                          <a:spcPct val="90000"/>
                        </a:lnSpc>
                        <a:spcBef>
                          <a:spcPts val="1800"/>
                        </a:spcBef>
                        <a:buClr>
                          <a:schemeClr val="accent2"/>
                        </a:buClr>
                        <a:buFont typeface="Symbol" panose="05050102010706020507" pitchFamily="18" charset="2"/>
                        <a:buNone/>
                      </a:pPr>
                      <a:r>
                        <a:rPr lang="en-US" sz="1800" dirty="0">
                          <a:solidFill>
                            <a:schemeClr val="tx1"/>
                          </a:solidFill>
                        </a:rPr>
                        <a:t>If they do not respond or you are unable to work through them, please talk to your Supervisor.  </a:t>
                      </a:r>
                    </a:p>
                  </a:txBody>
                  <a:tcPr marL="228600" marR="228600" marT="91440" marB="9144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indent="0" algn="ctr">
                        <a:lnSpc>
                          <a:spcPct val="90000"/>
                        </a:lnSpc>
                        <a:spcBef>
                          <a:spcPts val="1800"/>
                        </a:spcBef>
                        <a:buClr>
                          <a:schemeClr val="accent2"/>
                        </a:buClr>
                        <a:buFont typeface="Symbol" panose="05050102010706020507" pitchFamily="18" charset="2"/>
                        <a:buNone/>
                      </a:pPr>
                      <a:r>
                        <a:rPr lang="en-US" sz="1800" dirty="0">
                          <a:solidFill>
                            <a:schemeClr val="tx1"/>
                          </a:solidFill>
                        </a:rPr>
                        <a:t>We have a person dedicated to the employee experience for our organization.  If you are unable to reach a resolution or if you have a question that is unanswered, please reach out to Taylor through Workplace, </a:t>
                      </a:r>
                      <a:r>
                        <a:rPr lang="en-US" sz="1800" dirty="0" err="1">
                          <a:solidFill>
                            <a:schemeClr val="tx1"/>
                          </a:solidFill>
                        </a:rPr>
                        <a:t>Hourwork</a:t>
                      </a:r>
                      <a:r>
                        <a:rPr lang="en-US" sz="1800" dirty="0">
                          <a:solidFill>
                            <a:schemeClr val="tx1"/>
                          </a:solidFill>
                        </a:rPr>
                        <a:t>, or email – </a:t>
                      </a:r>
                      <a:r>
                        <a:rPr lang="en-US" sz="1800" dirty="0">
                          <a:solidFill>
                            <a:schemeClr val="tx1"/>
                          </a:solidFill>
                          <a:hlinkClick r:id="rId4"/>
                        </a:rPr>
                        <a:t>taylor@muellermcd.com</a:t>
                      </a:r>
                      <a:r>
                        <a:rPr lang="en-US" sz="1800" dirty="0">
                          <a:solidFill>
                            <a:schemeClr val="tx1"/>
                          </a:solidFill>
                        </a:rPr>
                        <a:t> </a:t>
                      </a:r>
                    </a:p>
                  </a:txBody>
                  <a:tcPr marL="228600" marR="228600" marT="91440" marB="91440">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524622"/>
                  </a:ext>
                </a:extLst>
              </a:tr>
            </a:tbl>
          </a:graphicData>
        </a:graphic>
      </p:graphicFrame>
      <p:pic>
        <p:nvPicPr>
          <p:cNvPr id="2" name="Picture 1">
            <a:extLst>
              <a:ext uri="{FF2B5EF4-FFF2-40B4-BE49-F238E27FC236}">
                <a16:creationId xmlns:a16="http://schemas.microsoft.com/office/drawing/2014/main" id="{0DDAE4AF-5A27-2E8D-C921-BED7E797792D}"/>
              </a:ext>
            </a:extLst>
          </p:cNvPr>
          <p:cNvPicPr>
            <a:picLocks noChangeAspect="1"/>
          </p:cNvPicPr>
          <p:nvPr/>
        </p:nvPicPr>
        <p:blipFill>
          <a:blip r:embed="rId5"/>
          <a:stretch>
            <a:fillRect/>
          </a:stretch>
        </p:blipFill>
        <p:spPr>
          <a:xfrm rot="16200000">
            <a:off x="4901413" y="1651075"/>
            <a:ext cx="2389174" cy="2002839"/>
          </a:xfrm>
          <a:prstGeom prst="rect">
            <a:avLst/>
          </a:prstGeom>
        </p:spPr>
      </p:pic>
      <p:pic>
        <p:nvPicPr>
          <p:cNvPr id="4" name="Picture 3">
            <a:extLst>
              <a:ext uri="{FF2B5EF4-FFF2-40B4-BE49-F238E27FC236}">
                <a16:creationId xmlns:a16="http://schemas.microsoft.com/office/drawing/2014/main" id="{8A47BB20-61FA-C2A4-3A11-3F6A05FCFB1B}"/>
              </a:ext>
            </a:extLst>
          </p:cNvPr>
          <p:cNvPicPr>
            <a:picLocks noChangeAspect="1"/>
          </p:cNvPicPr>
          <p:nvPr/>
        </p:nvPicPr>
        <p:blipFill>
          <a:blip r:embed="rId6"/>
          <a:stretch>
            <a:fillRect/>
          </a:stretch>
        </p:blipFill>
        <p:spPr>
          <a:xfrm rot="16200000">
            <a:off x="8712216" y="1585376"/>
            <a:ext cx="2513070" cy="2106701"/>
          </a:xfrm>
          <a:prstGeom prst="rect">
            <a:avLst/>
          </a:prstGeom>
        </p:spPr>
      </p:pic>
      <p:pic>
        <p:nvPicPr>
          <p:cNvPr id="5" name="Picture 4">
            <a:extLst>
              <a:ext uri="{FF2B5EF4-FFF2-40B4-BE49-F238E27FC236}">
                <a16:creationId xmlns:a16="http://schemas.microsoft.com/office/drawing/2014/main" id="{0EC6DED2-1AE4-6C2C-731B-C9084A4B5E72}"/>
              </a:ext>
            </a:extLst>
          </p:cNvPr>
          <p:cNvPicPr>
            <a:picLocks noChangeAspect="1"/>
          </p:cNvPicPr>
          <p:nvPr/>
        </p:nvPicPr>
        <p:blipFill>
          <a:blip r:embed="rId7"/>
          <a:stretch>
            <a:fillRect/>
          </a:stretch>
        </p:blipFill>
        <p:spPr>
          <a:xfrm>
            <a:off x="884198" y="1457907"/>
            <a:ext cx="2817248" cy="2361693"/>
          </a:xfrm>
          <a:prstGeom prst="rect">
            <a:avLst/>
          </a:prstGeom>
        </p:spPr>
      </p:pic>
    </p:spTree>
    <p:custDataLst>
      <p:tags r:id="rId1"/>
    </p:custDataLst>
    <p:extLst>
      <p:ext uri="{BB962C8B-B14F-4D97-AF65-F5344CB8AC3E}">
        <p14:creationId xmlns:p14="http://schemas.microsoft.com/office/powerpoint/2010/main" val="132609576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der Slide 7"/>
          <p:cNvSpPr>
            <a:spLocks noGrp="1"/>
          </p:cNvSpPr>
          <p:nvPr>
            <p:ph type="ctrTitle"/>
          </p:nvPr>
        </p:nvSpPr>
        <p:spPr>
          <a:xfrm>
            <a:off x="335280" y="228600"/>
            <a:ext cx="6035040" cy="1447800"/>
          </a:xfrm>
        </p:spPr>
        <p:txBody>
          <a:bodyPr/>
          <a:lstStyle/>
          <a:p>
            <a:r>
              <a:rPr lang="en-US" dirty="0"/>
              <a:t>If you see something, say something!</a:t>
            </a:r>
          </a:p>
        </p:txBody>
      </p:sp>
      <p:pic>
        <p:nvPicPr>
          <p:cNvPr id="3" name="Picture Placeholder 2" descr="A picture containing text, businesscard&#10;&#10;Description automatically generated">
            <a:extLst>
              <a:ext uri="{FF2B5EF4-FFF2-40B4-BE49-F238E27FC236}">
                <a16:creationId xmlns:a16="http://schemas.microsoft.com/office/drawing/2014/main" id="{1A0BEFA2-5AC3-37CA-7F03-5702BEA75408}"/>
              </a:ext>
            </a:extLst>
          </p:cNvPr>
          <p:cNvPicPr>
            <a:picLocks noGrp="1" noChangeAspect="1"/>
          </p:cNvPicPr>
          <p:nvPr>
            <p:ph type="pic" sz="quarter" idx="10"/>
          </p:nvPr>
        </p:nvPicPr>
        <p:blipFill rotWithShape="1">
          <a:blip r:embed="rId4"/>
          <a:srcRect l="6302" t="4214" r="7081" b="977"/>
          <a:stretch/>
        </p:blipFill>
        <p:spPr>
          <a:xfrm>
            <a:off x="6553200" y="990599"/>
            <a:ext cx="5074920" cy="5143195"/>
          </a:xfrm>
          <a:prstGeom prst="rect">
            <a:avLst/>
          </a:prstGeom>
        </p:spPr>
      </p:pic>
      <p:sp>
        <p:nvSpPr>
          <p:cNvPr id="4" name="First Timeline Item textbox">
            <a:extLst>
              <a:ext uri="{FF2B5EF4-FFF2-40B4-BE49-F238E27FC236}">
                <a16:creationId xmlns:a16="http://schemas.microsoft.com/office/drawing/2014/main" id="{2A16F47C-4CD1-EAAE-6D79-521C676E30B9}"/>
              </a:ext>
            </a:extLst>
          </p:cNvPr>
          <p:cNvSpPr txBox="1"/>
          <p:nvPr/>
        </p:nvSpPr>
        <p:spPr>
          <a:xfrm>
            <a:off x="586740" y="1680117"/>
            <a:ext cx="5532120" cy="4118764"/>
          </a:xfrm>
          <a:prstGeom prst="rect">
            <a:avLst/>
          </a:prstGeom>
          <a:noFill/>
        </p:spPr>
        <p:txBody>
          <a:bodyPr wrap="square">
            <a:noAutofit/>
          </a:bodyPr>
          <a:lstStyle/>
          <a:p>
            <a:pPr marL="0" lvl="0" indent="0" algn="ctr" rtl="0">
              <a:spcBef>
                <a:spcPts val="0"/>
              </a:spcBef>
              <a:spcAft>
                <a:spcPts val="0"/>
              </a:spcAft>
              <a:buNone/>
            </a:pPr>
            <a:r>
              <a:rPr lang="en-US" sz="2800" dirty="0"/>
              <a:t>Look out and listen for cues of a potential issue and provide support by:</a:t>
            </a:r>
          </a:p>
          <a:p>
            <a:pPr marL="0" lvl="0" indent="0" algn="ctr" rtl="0">
              <a:spcBef>
                <a:spcPts val="0"/>
              </a:spcBef>
              <a:spcAft>
                <a:spcPts val="0"/>
              </a:spcAft>
              <a:buNone/>
            </a:pPr>
            <a:r>
              <a:rPr lang="en-US" sz="2800" dirty="0"/>
              <a:t>-Stepping In</a:t>
            </a:r>
          </a:p>
          <a:p>
            <a:pPr marL="0" lvl="0" indent="0" algn="ctr" rtl="0">
              <a:spcBef>
                <a:spcPts val="0"/>
              </a:spcBef>
              <a:spcAft>
                <a:spcPts val="0"/>
              </a:spcAft>
              <a:buNone/>
            </a:pPr>
            <a:r>
              <a:rPr lang="en-US" sz="2800" dirty="0"/>
              <a:t>-Stepping Away</a:t>
            </a:r>
          </a:p>
          <a:p>
            <a:pPr marL="0" lvl="0" indent="0" algn="ctr" rtl="0">
              <a:spcBef>
                <a:spcPts val="0"/>
              </a:spcBef>
              <a:spcAft>
                <a:spcPts val="0"/>
              </a:spcAft>
              <a:buNone/>
            </a:pPr>
            <a:r>
              <a:rPr lang="en-US" sz="2800" dirty="0"/>
              <a:t>-Seeking Assistance</a:t>
            </a:r>
          </a:p>
          <a:p>
            <a:pPr marL="0" lvl="0" indent="0" algn="ctr" rtl="0">
              <a:spcBef>
                <a:spcPts val="0"/>
              </a:spcBef>
              <a:spcAft>
                <a:spcPts val="0"/>
              </a:spcAft>
              <a:buNone/>
            </a:pPr>
            <a:endParaRPr lang="en-US" sz="2800" dirty="0"/>
          </a:p>
          <a:p>
            <a:pPr marL="0" lvl="0" indent="0" algn="ctr" rtl="0">
              <a:spcBef>
                <a:spcPts val="0"/>
              </a:spcBef>
              <a:spcAft>
                <a:spcPts val="0"/>
              </a:spcAft>
              <a:buNone/>
            </a:pPr>
            <a:r>
              <a:rPr lang="en-US" sz="2800" dirty="0"/>
              <a:t>No matter what you choose, do not ignore!  Small problems can lead to bigger issues. </a:t>
            </a:r>
          </a:p>
        </p:txBody>
      </p:sp>
    </p:spTree>
    <p:custDataLst>
      <p:tags r:id="rId1"/>
    </p:custDataLst>
    <p:extLst>
      <p:ext uri="{BB962C8B-B14F-4D97-AF65-F5344CB8AC3E}">
        <p14:creationId xmlns:p14="http://schemas.microsoft.com/office/powerpoint/2010/main" val="48213770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5AF80B3-393A-48F5-9D69-402321F21AE6}"/>
              </a:ext>
            </a:extLst>
          </p:cNvPr>
          <p:cNvSpPr>
            <a:spLocks noGrp="1"/>
          </p:cNvSpPr>
          <p:nvPr>
            <p:ph type="title"/>
          </p:nvPr>
        </p:nvSpPr>
        <p:spPr/>
        <p:txBody>
          <a:bodyPr/>
          <a:lstStyle/>
          <a:p>
            <a:r>
              <a:rPr lang="en-US" sz="2800" dirty="0"/>
              <a:t>Disciplinary Action Policy </a:t>
            </a:r>
          </a:p>
        </p:txBody>
      </p:sp>
      <p:graphicFrame>
        <p:nvGraphicFramePr>
          <p:cNvPr id="5" name="Table">
            <a:extLst>
              <a:ext uri="{FF2B5EF4-FFF2-40B4-BE49-F238E27FC236}">
                <a16:creationId xmlns:a16="http://schemas.microsoft.com/office/drawing/2014/main" id="{F075C3D1-DC38-4607-B058-41C5923DCDCD}"/>
              </a:ext>
            </a:extLst>
          </p:cNvPr>
          <p:cNvGraphicFramePr>
            <a:graphicFrameLocks noGrp="1"/>
          </p:cNvGraphicFramePr>
          <p:nvPr>
            <p:extLst>
              <p:ext uri="{D42A27DB-BD31-4B8C-83A1-F6EECF244321}">
                <p14:modId xmlns:p14="http://schemas.microsoft.com/office/powerpoint/2010/main" val="892329684"/>
              </p:ext>
            </p:extLst>
          </p:nvPr>
        </p:nvGraphicFramePr>
        <p:xfrm>
          <a:off x="1181100" y="1724850"/>
          <a:ext cx="9464040" cy="322349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514039819"/>
                    </a:ext>
                  </a:extLst>
                </a:gridCol>
                <a:gridCol w="274320">
                  <a:extLst>
                    <a:ext uri="{9D8B030D-6E8A-4147-A177-3AD203B41FA5}">
                      <a16:colId xmlns:a16="http://schemas.microsoft.com/office/drawing/2014/main" val="3563496748"/>
                    </a:ext>
                  </a:extLst>
                </a:gridCol>
                <a:gridCol w="2103120">
                  <a:extLst>
                    <a:ext uri="{9D8B030D-6E8A-4147-A177-3AD203B41FA5}">
                      <a16:colId xmlns:a16="http://schemas.microsoft.com/office/drawing/2014/main" val="959405633"/>
                    </a:ext>
                  </a:extLst>
                </a:gridCol>
                <a:gridCol w="274320">
                  <a:extLst>
                    <a:ext uri="{9D8B030D-6E8A-4147-A177-3AD203B41FA5}">
                      <a16:colId xmlns:a16="http://schemas.microsoft.com/office/drawing/2014/main" val="468673263"/>
                    </a:ext>
                  </a:extLst>
                </a:gridCol>
                <a:gridCol w="2103120">
                  <a:extLst>
                    <a:ext uri="{9D8B030D-6E8A-4147-A177-3AD203B41FA5}">
                      <a16:colId xmlns:a16="http://schemas.microsoft.com/office/drawing/2014/main" val="499667297"/>
                    </a:ext>
                  </a:extLst>
                </a:gridCol>
                <a:gridCol w="274320">
                  <a:extLst>
                    <a:ext uri="{9D8B030D-6E8A-4147-A177-3AD203B41FA5}">
                      <a16:colId xmlns:a16="http://schemas.microsoft.com/office/drawing/2014/main" val="2065796965"/>
                    </a:ext>
                  </a:extLst>
                </a:gridCol>
                <a:gridCol w="2103120">
                  <a:extLst>
                    <a:ext uri="{9D8B030D-6E8A-4147-A177-3AD203B41FA5}">
                      <a16:colId xmlns:a16="http://schemas.microsoft.com/office/drawing/2014/main" val="3178485442"/>
                    </a:ext>
                  </a:extLst>
                </a:gridCol>
                <a:gridCol w="274320">
                  <a:extLst>
                    <a:ext uri="{9D8B030D-6E8A-4147-A177-3AD203B41FA5}">
                      <a16:colId xmlns:a16="http://schemas.microsoft.com/office/drawing/2014/main" val="3063632724"/>
                    </a:ext>
                  </a:extLst>
                </a:gridCol>
              </a:tblGrid>
              <a:tr h="899579">
                <a:tc>
                  <a:txBody>
                    <a:bodyPr/>
                    <a:lstStyle/>
                    <a:p>
                      <a:pPr algn="ctr">
                        <a:lnSpc>
                          <a:spcPct val="90000"/>
                        </a:lnSpc>
                        <a:spcBef>
                          <a:spcPts val="1800"/>
                        </a:spcBef>
                      </a:pPr>
                      <a:r>
                        <a:rPr lang="en-US" sz="1800" dirty="0">
                          <a:solidFill>
                            <a:schemeClr val="tx1"/>
                          </a:solidFill>
                        </a:rPr>
                        <a:t>Verbal Warning</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r>
                        <a:rPr lang="en-US" sz="1800" dirty="0">
                          <a:solidFill>
                            <a:schemeClr val="tx1"/>
                          </a:solidFill>
                        </a:rPr>
                        <a:t>Written Warning</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Bef>
                          <a:spcPts val="1800"/>
                        </a:spcBef>
                      </a:pPr>
                      <a:r>
                        <a:rPr lang="en-US" sz="1800" dirty="0">
                          <a:solidFill>
                            <a:schemeClr val="tx1"/>
                          </a:solidFill>
                        </a:rPr>
                        <a:t>Suspension</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90000"/>
                        </a:lnSpc>
                        <a:spcBef>
                          <a:spcPts val="1800"/>
                        </a:spcBef>
                      </a:pPr>
                      <a:endParaRPr lang="en-US" sz="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1800"/>
                        </a:spcBef>
                        <a:spcAft>
                          <a:spcPts val="0"/>
                        </a:spcAft>
                        <a:buClrTx/>
                        <a:buSzTx/>
                        <a:buFontTx/>
                        <a:buNone/>
                        <a:tabLst/>
                        <a:defRPr/>
                      </a:pPr>
                      <a:r>
                        <a:rPr lang="en-US" sz="1800" dirty="0">
                          <a:solidFill>
                            <a:schemeClr val="tx1"/>
                          </a:solidFill>
                        </a:rPr>
                        <a:t>Termination</a:t>
                      </a:r>
                    </a:p>
                  </a:txBody>
                  <a:tcPr marL="137160" marR="13716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1800"/>
                        </a:spcBef>
                      </a:pPr>
                      <a:endParaRPr lang="en-US" sz="1800" dirty="0">
                        <a:solidFill>
                          <a:schemeClr val="tx1"/>
                        </a:solidFill>
                      </a:endParaRPr>
                    </a:p>
                  </a:txBody>
                  <a:tcPr marL="0" marR="0" marT="27432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881929"/>
                  </a:ext>
                </a:extLst>
              </a:tr>
              <a:tr h="2323914">
                <a:tc>
                  <a:txBody>
                    <a:bodyPr/>
                    <a:lstStyle/>
                    <a:p>
                      <a:pPr marL="169863" indent="-169863">
                        <a:lnSpc>
                          <a:spcPct val="90000"/>
                        </a:lnSpc>
                        <a:spcBef>
                          <a:spcPts val="1800"/>
                        </a:spcBef>
                        <a:buClr>
                          <a:schemeClr val="accent2"/>
                        </a:buClr>
                        <a:buSzPct val="105000"/>
                        <a:buFont typeface="Symbol" panose="05050102010706020507" pitchFamily="18" charset="2"/>
                        <a:buChar char="·"/>
                      </a:pPr>
                      <a:r>
                        <a:rPr lang="en-US" sz="1400" dirty="0">
                          <a:solidFill>
                            <a:schemeClr val="tx1"/>
                          </a:solidFill>
                        </a:rPr>
                        <a:t>Your first infraction will result in a verbal warning.   </a:t>
                      </a:r>
                    </a:p>
                    <a:p>
                      <a:pPr marL="169863" indent="-169863">
                        <a:lnSpc>
                          <a:spcPct val="90000"/>
                        </a:lnSpc>
                        <a:spcBef>
                          <a:spcPts val="1800"/>
                        </a:spcBef>
                        <a:buClr>
                          <a:schemeClr val="accent2"/>
                        </a:buClr>
                        <a:buSzPct val="105000"/>
                        <a:buFont typeface="Symbol" panose="05050102010706020507" pitchFamily="18" charset="2"/>
                        <a:buChar char="·"/>
                      </a:pPr>
                      <a:r>
                        <a:rPr lang="en-US" sz="1400" dirty="0">
                          <a:solidFill>
                            <a:schemeClr val="tx1"/>
                          </a:solidFill>
                        </a:rPr>
                        <a:t>This may be documented just to confirm understanding and document that it took place. </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863" indent="-169863" algn="l" defTabSz="914400" rtl="0" eaLnBrk="1" latinLnBrk="0" hangingPunct="1">
                        <a:lnSpc>
                          <a:spcPct val="90000"/>
                        </a:lnSpc>
                        <a:spcBef>
                          <a:spcPts val="1800"/>
                        </a:spcBef>
                        <a:buClr>
                          <a:schemeClr val="accent2"/>
                        </a:buClr>
                        <a:buSzPct val="105000"/>
                        <a:buFont typeface="Symbol" panose="05050102010706020507" pitchFamily="18" charset="2"/>
                        <a:buChar char="·"/>
                      </a:pPr>
                      <a:r>
                        <a:rPr lang="en-US" sz="1400" kern="1200" dirty="0">
                          <a:solidFill>
                            <a:schemeClr val="tx1"/>
                          </a:solidFill>
                          <a:latin typeface="+mn-lt"/>
                          <a:ea typeface="+mn-ea"/>
                          <a:cs typeface="+mn-cs"/>
                        </a:rPr>
                        <a:t>Your next infraction will result in a written warning.</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69863" indent="-169863" algn="l" defTabSz="914400" rtl="0" eaLnBrk="1" latinLnBrk="0" hangingPunct="1">
                        <a:lnSpc>
                          <a:spcPct val="90000"/>
                        </a:lnSpc>
                        <a:spcBef>
                          <a:spcPts val="1800"/>
                        </a:spcBef>
                        <a:buClr>
                          <a:schemeClr val="accent2"/>
                        </a:buClr>
                        <a:buSzPct val="105000"/>
                        <a:buFont typeface="Symbol" panose="05050102010706020507" pitchFamily="18" charset="2"/>
                        <a:buChar char="·"/>
                      </a:pPr>
                      <a:r>
                        <a:rPr lang="en-US" sz="1400" kern="1200" dirty="0">
                          <a:solidFill>
                            <a:schemeClr val="tx1"/>
                          </a:solidFill>
                          <a:latin typeface="+mn-lt"/>
                          <a:ea typeface="+mn-ea"/>
                          <a:cs typeface="+mn-cs"/>
                        </a:rPr>
                        <a:t>Your third infraction will result in a suspension.  This suspension is unpaid.  </a:t>
                      </a:r>
                    </a:p>
                    <a:p>
                      <a:pPr marL="169863" indent="-169863" algn="l" defTabSz="914400" rtl="0" eaLnBrk="1" latinLnBrk="0" hangingPunct="1">
                        <a:lnSpc>
                          <a:spcPct val="90000"/>
                        </a:lnSpc>
                        <a:spcBef>
                          <a:spcPts val="1800"/>
                        </a:spcBef>
                        <a:buClr>
                          <a:schemeClr val="accent2"/>
                        </a:buClr>
                        <a:buSzPct val="105000"/>
                        <a:buFont typeface="Symbol" panose="05050102010706020507" pitchFamily="18" charset="2"/>
                        <a:buChar char="·"/>
                      </a:pPr>
                      <a:r>
                        <a:rPr lang="en-US" sz="1400" kern="1200" dirty="0">
                          <a:solidFill>
                            <a:schemeClr val="tx1"/>
                          </a:solidFill>
                          <a:latin typeface="+mn-lt"/>
                          <a:ea typeface="+mn-ea"/>
                          <a:cs typeface="+mn-cs"/>
                        </a:rPr>
                        <a:t>Length of suspension may vary based on infraction.</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indent="-169863" algn="l" defTabSz="914400" rtl="0" eaLnBrk="1" latinLnBrk="0" hangingPunct="1">
                        <a:lnSpc>
                          <a:spcPct val="90000"/>
                        </a:lnSpc>
                        <a:spcBef>
                          <a:spcPts val="1800"/>
                        </a:spcBef>
                        <a:buClr>
                          <a:schemeClr val="accent2"/>
                        </a:buClr>
                        <a:buSzPct val="105000"/>
                        <a:buFont typeface="Symbol" panose="05050102010706020507" pitchFamily="18" charset="2"/>
                        <a:buChar char="·"/>
                      </a:pPr>
                      <a:r>
                        <a:rPr lang="en-US" sz="1400" kern="1200" dirty="0">
                          <a:solidFill>
                            <a:schemeClr val="tx1"/>
                          </a:solidFill>
                          <a:latin typeface="+mn-lt"/>
                          <a:ea typeface="+mn-ea"/>
                          <a:cs typeface="+mn-cs"/>
                        </a:rPr>
                        <a:t>If the behavior continues after a suspension, the employee will be terminated.  </a:t>
                      </a:r>
                    </a:p>
                  </a:txBody>
                  <a:tcPr marL="137160" marR="13716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90000"/>
                        </a:lnSpc>
                        <a:spcBef>
                          <a:spcPts val="1800"/>
                        </a:spcBef>
                        <a:buClr>
                          <a:schemeClr val="accent2"/>
                        </a:buClr>
                        <a:buFont typeface="Symbol" panose="05050102010706020507" pitchFamily="18" charset="2"/>
                        <a:buNone/>
                      </a:pPr>
                      <a:endParaRPr lang="en-US" sz="1300" dirty="0">
                        <a:solidFill>
                          <a:schemeClr val="tx1"/>
                        </a:solidFill>
                      </a:endParaRPr>
                    </a:p>
                  </a:txBody>
                  <a:tcPr marL="0" marR="0" marT="91440" marB="91440">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24622"/>
                  </a:ext>
                </a:extLst>
              </a:tr>
            </a:tbl>
          </a:graphicData>
        </a:graphic>
      </p:graphicFrame>
      <p:sp>
        <p:nvSpPr>
          <p:cNvPr id="6" name="Item 1 of 5">
            <a:extLst>
              <a:ext uri="{FF2B5EF4-FFF2-40B4-BE49-F238E27FC236}">
                <a16:creationId xmlns:a16="http://schemas.microsoft.com/office/drawing/2014/main" id="{716F66E5-ADFE-4761-9A65-EBC83A26B5FB}"/>
              </a:ext>
            </a:extLst>
          </p:cNvPr>
          <p:cNvSpPr>
            <a:spLocks noChangeAspect="1"/>
          </p:cNvSpPr>
          <p:nvPr/>
        </p:nvSpPr>
        <p:spPr>
          <a:xfrm>
            <a:off x="1066800" y="1541970"/>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b="1" dirty="0">
                <a:solidFill>
                  <a:schemeClr val="tx1"/>
                </a:solidFill>
              </a:rPr>
              <a:t>1</a:t>
            </a:r>
          </a:p>
        </p:txBody>
      </p:sp>
      <p:sp>
        <p:nvSpPr>
          <p:cNvPr id="11" name="Item 2 of 5">
            <a:extLst>
              <a:ext uri="{FF2B5EF4-FFF2-40B4-BE49-F238E27FC236}">
                <a16:creationId xmlns:a16="http://schemas.microsoft.com/office/drawing/2014/main" id="{CA5D8C11-8E12-4DB4-B909-CC22BAC54881}"/>
              </a:ext>
            </a:extLst>
          </p:cNvPr>
          <p:cNvSpPr>
            <a:spLocks noChangeAspect="1"/>
          </p:cNvSpPr>
          <p:nvPr/>
        </p:nvSpPr>
        <p:spPr>
          <a:xfrm>
            <a:off x="3457074" y="1541970"/>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b="1" dirty="0">
                <a:solidFill>
                  <a:schemeClr val="tx1"/>
                </a:solidFill>
              </a:rPr>
              <a:t>2</a:t>
            </a:r>
          </a:p>
        </p:txBody>
      </p:sp>
      <p:sp>
        <p:nvSpPr>
          <p:cNvPr id="8" name="Item 3 of 5">
            <a:extLst>
              <a:ext uri="{FF2B5EF4-FFF2-40B4-BE49-F238E27FC236}">
                <a16:creationId xmlns:a16="http://schemas.microsoft.com/office/drawing/2014/main" id="{A9088B71-212F-45BC-9EC5-B9752821A664}"/>
              </a:ext>
            </a:extLst>
          </p:cNvPr>
          <p:cNvSpPr>
            <a:spLocks noChangeAspect="1"/>
          </p:cNvSpPr>
          <p:nvPr/>
        </p:nvSpPr>
        <p:spPr>
          <a:xfrm>
            <a:off x="5847348" y="1543898"/>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b="1" dirty="0">
                <a:solidFill>
                  <a:schemeClr val="tx1"/>
                </a:solidFill>
              </a:rPr>
              <a:t>3</a:t>
            </a:r>
          </a:p>
        </p:txBody>
      </p:sp>
      <p:sp>
        <p:nvSpPr>
          <p:cNvPr id="12" name="Item 4 of 5">
            <a:extLst>
              <a:ext uri="{FF2B5EF4-FFF2-40B4-BE49-F238E27FC236}">
                <a16:creationId xmlns:a16="http://schemas.microsoft.com/office/drawing/2014/main" id="{0D46BDF4-1646-4419-8D50-44EC453D9C1B}"/>
              </a:ext>
            </a:extLst>
          </p:cNvPr>
          <p:cNvSpPr>
            <a:spLocks noChangeAspect="1"/>
          </p:cNvSpPr>
          <p:nvPr/>
        </p:nvSpPr>
        <p:spPr>
          <a:xfrm>
            <a:off x="8205136" y="1541970"/>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b="1" dirty="0">
                <a:solidFill>
                  <a:schemeClr val="tx1"/>
                </a:solidFill>
              </a:rPr>
              <a:t>4</a:t>
            </a:r>
          </a:p>
        </p:txBody>
      </p:sp>
      <p:sp>
        <p:nvSpPr>
          <p:cNvPr id="2" name="Title">
            <a:extLst>
              <a:ext uri="{FF2B5EF4-FFF2-40B4-BE49-F238E27FC236}">
                <a16:creationId xmlns:a16="http://schemas.microsoft.com/office/drawing/2014/main" id="{F35B05B0-5893-E4D0-95FC-846BB77892F9}"/>
              </a:ext>
            </a:extLst>
          </p:cNvPr>
          <p:cNvSpPr txBox="1">
            <a:spLocks/>
          </p:cNvSpPr>
          <p:nvPr/>
        </p:nvSpPr>
        <p:spPr>
          <a:xfrm>
            <a:off x="1192530" y="5318781"/>
            <a:ext cx="9806940" cy="640080"/>
          </a:xfrm>
          <a:prstGeom prst="rect">
            <a:avLst/>
          </a:prstGeom>
        </p:spPr>
        <p:txBody>
          <a:bodyPr vert="horz" lIns="0" tIns="45720" rIns="0" bIns="0" rtlCol="0" anchor="ctr">
            <a:noAutofit/>
          </a:bodyPr>
          <a:lstStyle>
            <a:lvl1pPr algn="l" defTabSz="914400" rtl="0" eaLnBrk="1" latinLnBrk="0" hangingPunct="1">
              <a:lnSpc>
                <a:spcPct val="80000"/>
              </a:lnSpc>
              <a:spcBef>
                <a:spcPts val="600"/>
              </a:spcBef>
              <a:buNone/>
              <a:defRPr sz="2500" b="1" kern="1200">
                <a:solidFill>
                  <a:schemeClr val="tx1"/>
                </a:solidFill>
                <a:latin typeface="+mj-lt"/>
                <a:ea typeface="+mj-ea"/>
                <a:cs typeface="+mj-cs"/>
              </a:defRPr>
            </a:lvl1pPr>
          </a:lstStyle>
          <a:p>
            <a:pPr algn="ctr"/>
            <a:r>
              <a:rPr lang="en-US" sz="2800" dirty="0"/>
              <a:t>The severity of the infraction may result in skipping one or more of these steps, especially in violation of our Zero Tolerance policies. </a:t>
            </a:r>
          </a:p>
        </p:txBody>
      </p:sp>
    </p:spTree>
    <p:custDataLst>
      <p:tags r:id="rId1"/>
    </p:custDataLst>
    <p:extLst>
      <p:ext uri="{BB962C8B-B14F-4D97-AF65-F5344CB8AC3E}">
        <p14:creationId xmlns:p14="http://schemas.microsoft.com/office/powerpoint/2010/main" val="160027487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Highlight Place Indicator" descr="McDonald's gold colored bar intended to highlight the active agenda item text to indicate location in the agenda items">
            <a:extLst>
              <a:ext uri="{FF2B5EF4-FFF2-40B4-BE49-F238E27FC236}">
                <a16:creationId xmlns:a16="http://schemas.microsoft.com/office/drawing/2014/main" id="{5F7EB7CE-5A3C-4A52-B17C-EF0A234844BB}"/>
              </a:ext>
            </a:extLst>
          </p:cNvPr>
          <p:cNvSpPr/>
          <p:nvPr/>
        </p:nvSpPr>
        <p:spPr>
          <a:xfrm>
            <a:off x="1752917" y="525463"/>
            <a:ext cx="801624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3" name="Textbox">
            <a:extLst>
              <a:ext uri="{FF2B5EF4-FFF2-40B4-BE49-F238E27FC236}">
                <a16:creationId xmlns:a16="http://schemas.microsoft.com/office/drawing/2014/main" id="{7BF8460A-9AB5-4969-AB6D-1A8865855812}"/>
              </a:ext>
            </a:extLst>
          </p:cNvPr>
          <p:cNvSpPr>
            <a:spLocks noGrp="1"/>
          </p:cNvSpPr>
          <p:nvPr>
            <p:ph type="body" sz="quarter" idx="10"/>
          </p:nvPr>
        </p:nvSpPr>
        <p:spPr>
          <a:xfrm>
            <a:off x="2011838" y="221974"/>
            <a:ext cx="7498398" cy="6400800"/>
          </a:xfrm>
        </p:spPr>
        <p:txBody>
          <a:bodyPr/>
          <a:lstStyle/>
          <a:p>
            <a:pPr algn="ctr"/>
            <a:r>
              <a:rPr lang="en-US" dirty="0"/>
              <a:t>Remember –</a:t>
            </a:r>
          </a:p>
          <a:p>
            <a:pPr algn="ctr"/>
            <a:r>
              <a:rPr lang="en-US" b="0" dirty="0"/>
              <a:t> the employee handbook is available at all times in your restaurant or on our website. </a:t>
            </a:r>
          </a:p>
          <a:p>
            <a:pPr algn="ctr"/>
            <a:r>
              <a:rPr lang="en-US" b="0" dirty="0"/>
              <a:t>It is your responsibility to ensure you understand these policies. </a:t>
            </a:r>
          </a:p>
        </p:txBody>
      </p:sp>
      <p:sp>
        <p:nvSpPr>
          <p:cNvPr id="2" name="Agenda Title">
            <a:extLst>
              <a:ext uri="{FF2B5EF4-FFF2-40B4-BE49-F238E27FC236}">
                <a16:creationId xmlns:a16="http://schemas.microsoft.com/office/drawing/2014/main" id="{28F4A75B-48B6-486B-B148-E92069E28D69}"/>
              </a:ext>
            </a:extLst>
          </p:cNvPr>
          <p:cNvSpPr>
            <a:spLocks noGrp="1"/>
          </p:cNvSpPr>
          <p:nvPr>
            <p:ph type="title" idx="4294967295"/>
          </p:nvPr>
        </p:nvSpPr>
        <p:spPr>
          <a:xfrm>
            <a:off x="0" y="228600"/>
            <a:ext cx="11522075" cy="639763"/>
          </a:xfrm>
        </p:spPr>
        <p:txBody>
          <a:bodyPr/>
          <a:lstStyle/>
          <a:p>
            <a:r>
              <a:rPr lang="en-US" dirty="0">
                <a:solidFill>
                  <a:schemeClr val="bg1"/>
                </a:solidFill>
              </a:rPr>
              <a:t>Agenda</a:t>
            </a:r>
          </a:p>
        </p:txBody>
      </p:sp>
    </p:spTree>
    <p:custDataLst>
      <p:tags r:id="rId1"/>
    </p:custDataLst>
    <p:extLst>
      <p:ext uri="{BB962C8B-B14F-4D97-AF65-F5344CB8AC3E}">
        <p14:creationId xmlns:p14="http://schemas.microsoft.com/office/powerpoint/2010/main" val="94599652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ctrTitle"/>
          </p:nvPr>
        </p:nvSpPr>
        <p:spPr>
          <a:xfrm>
            <a:off x="335280" y="1600200"/>
            <a:ext cx="7498080" cy="3657600"/>
          </a:xfrm>
        </p:spPr>
        <p:txBody>
          <a:bodyPr/>
          <a:lstStyle/>
          <a:p>
            <a:r>
              <a:rPr lang="en-US" dirty="0"/>
              <a:t>What Can You Expect</a:t>
            </a:r>
          </a:p>
        </p:txBody>
      </p:sp>
    </p:spTree>
    <p:custDataLst>
      <p:tags r:id="rId1"/>
    </p:custDataLst>
    <p:extLst>
      <p:ext uri="{BB962C8B-B14F-4D97-AF65-F5344CB8AC3E}">
        <p14:creationId xmlns:p14="http://schemas.microsoft.com/office/powerpoint/2010/main" val="648702739"/>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B44D00E-CDA5-4655-9120-7A013F822C60}"/>
              </a:ext>
            </a:extLst>
          </p:cNvPr>
          <p:cNvSpPr>
            <a:spLocks noGrp="1"/>
          </p:cNvSpPr>
          <p:nvPr>
            <p:ph type="title"/>
          </p:nvPr>
        </p:nvSpPr>
        <p:spPr>
          <a:xfrm>
            <a:off x="344423" y="394981"/>
            <a:ext cx="11522075" cy="640080"/>
          </a:xfrm>
        </p:spPr>
        <p:txBody>
          <a:bodyPr/>
          <a:lstStyle/>
          <a:p>
            <a:r>
              <a:rPr lang="en-US" sz="4400" dirty="0"/>
              <a:t>Your First Day</a:t>
            </a:r>
          </a:p>
        </p:txBody>
      </p:sp>
      <p:sp>
        <p:nvSpPr>
          <p:cNvPr id="13" name="Textbox">
            <a:extLst>
              <a:ext uri="{FF2B5EF4-FFF2-40B4-BE49-F238E27FC236}">
                <a16:creationId xmlns:a16="http://schemas.microsoft.com/office/drawing/2014/main" id="{F17EA52F-2616-4D0D-9916-7024E791986C}"/>
              </a:ext>
            </a:extLst>
          </p:cNvPr>
          <p:cNvSpPr>
            <a:spLocks noGrp="1"/>
          </p:cNvSpPr>
          <p:nvPr>
            <p:ph type="body" sz="quarter" idx="10"/>
          </p:nvPr>
        </p:nvSpPr>
        <p:spPr>
          <a:xfrm>
            <a:off x="334963" y="1283272"/>
            <a:ext cx="6904037" cy="5121275"/>
          </a:xfrm>
        </p:spPr>
        <p:txBody>
          <a:bodyPr/>
          <a:lstStyle/>
          <a:p>
            <a:pPr marL="285750" lvl="0" indent="-285750" algn="l" rtl="0">
              <a:spcBef>
                <a:spcPts val="0"/>
              </a:spcBef>
              <a:spcAft>
                <a:spcPts val="1600"/>
              </a:spcAft>
              <a:buFont typeface="Arial" panose="020B0604020202020204" pitchFamily="34" charset="0"/>
              <a:buChar char="•"/>
            </a:pPr>
            <a:r>
              <a:rPr lang="en-US" sz="2800" dirty="0">
                <a:latin typeface="Speedee" panose="020B0603030502020204" pitchFamily="34" charset="0"/>
              </a:rPr>
              <a:t>Report for your scheduled shift – your GM will contact you with your first day, so be sure to keep an eye on your email!</a:t>
            </a:r>
          </a:p>
          <a:p>
            <a:pPr marL="285750" lvl="0" indent="-285750" algn="l" rtl="0">
              <a:spcBef>
                <a:spcPts val="0"/>
              </a:spcBef>
              <a:spcAft>
                <a:spcPts val="1600"/>
              </a:spcAft>
              <a:buFont typeface="Arial" panose="020B0604020202020204" pitchFamily="34" charset="0"/>
              <a:buChar char="•"/>
            </a:pPr>
            <a:r>
              <a:rPr lang="en-US" sz="2800" dirty="0">
                <a:latin typeface="Speedee" panose="020B0603030502020204" pitchFamily="34" charset="0"/>
              </a:rPr>
              <a:t>Turn in orientation packet materials with all signatures needed</a:t>
            </a:r>
          </a:p>
          <a:p>
            <a:pPr marL="285750" lvl="0" indent="-285750" algn="l" rtl="0">
              <a:spcBef>
                <a:spcPts val="0"/>
              </a:spcBef>
              <a:spcAft>
                <a:spcPts val="1600"/>
              </a:spcAft>
              <a:buFont typeface="Arial" panose="020B0604020202020204" pitchFamily="34" charset="0"/>
              <a:buChar char="•"/>
            </a:pPr>
            <a:r>
              <a:rPr lang="en-US" sz="2800" dirty="0">
                <a:latin typeface="Speedee" panose="020B0603030502020204" pitchFamily="34" charset="0"/>
              </a:rPr>
              <a:t>Receive your uniform</a:t>
            </a:r>
          </a:p>
          <a:p>
            <a:pPr marL="285750" lvl="0" indent="-285750" algn="l" rtl="0">
              <a:spcBef>
                <a:spcPts val="0"/>
              </a:spcBef>
              <a:spcAft>
                <a:spcPts val="1600"/>
              </a:spcAft>
              <a:buFont typeface="Arial" panose="020B0604020202020204" pitchFamily="34" charset="0"/>
              <a:buChar char="•"/>
            </a:pPr>
            <a:r>
              <a:rPr lang="en-US" sz="2800" dirty="0">
                <a:latin typeface="Speedee" panose="020B0603030502020204" pitchFamily="34" charset="0"/>
              </a:rPr>
              <a:t>Meet your trainer</a:t>
            </a:r>
          </a:p>
          <a:p>
            <a:pPr marL="285750" lvl="0" indent="-285750" algn="l" rtl="0">
              <a:spcBef>
                <a:spcPts val="0"/>
              </a:spcBef>
              <a:spcAft>
                <a:spcPts val="1600"/>
              </a:spcAft>
              <a:buFont typeface="Arial" panose="020B0604020202020204" pitchFamily="34" charset="0"/>
              <a:buChar char="•"/>
            </a:pPr>
            <a:r>
              <a:rPr lang="en-US" sz="2800" dirty="0">
                <a:latin typeface="Speedee" panose="020B0603030502020204" pitchFamily="34" charset="0"/>
              </a:rPr>
              <a:t>Learn the ropes!</a:t>
            </a:r>
          </a:p>
          <a:p>
            <a:pPr marL="0" lvl="0" indent="0" algn="l" rtl="0">
              <a:spcBef>
                <a:spcPts val="0"/>
              </a:spcBef>
              <a:spcAft>
                <a:spcPts val="1600"/>
              </a:spcAft>
              <a:buNone/>
            </a:pPr>
            <a:endParaRPr lang="en-US" sz="2800" dirty="0">
              <a:latin typeface="Speedee" panose="020B0603030502020204" pitchFamily="34" charset="0"/>
            </a:endParaRPr>
          </a:p>
        </p:txBody>
      </p:sp>
      <p:pic>
        <p:nvPicPr>
          <p:cNvPr id="2" name="Graphic 1" descr="Tablet with solid fill">
            <a:extLst>
              <a:ext uri="{FF2B5EF4-FFF2-40B4-BE49-F238E27FC236}">
                <a16:creationId xmlns:a16="http://schemas.microsoft.com/office/drawing/2014/main" id="{07B720B5-79E1-B843-78B5-2833004E8B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629400" y="469942"/>
            <a:ext cx="5918116" cy="5918116"/>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E4CD6349-69F1-926B-0AE6-84685A99E42E}"/>
              </a:ext>
            </a:extLst>
          </p:cNvPr>
          <p:cNvPicPr>
            <a:picLocks noChangeAspect="1"/>
          </p:cNvPicPr>
          <p:nvPr/>
        </p:nvPicPr>
        <p:blipFill>
          <a:blip r:embed="rId6"/>
          <a:stretch>
            <a:fillRect/>
          </a:stretch>
        </p:blipFill>
        <p:spPr>
          <a:xfrm>
            <a:off x="8254958" y="1333500"/>
            <a:ext cx="2667000" cy="4191000"/>
          </a:xfrm>
          <a:prstGeom prst="rect">
            <a:avLst/>
          </a:prstGeom>
        </p:spPr>
      </p:pic>
    </p:spTree>
    <p:custDataLst>
      <p:tags r:id="rId1"/>
    </p:custDataLst>
    <p:extLst>
      <p:ext uri="{BB962C8B-B14F-4D97-AF65-F5344CB8AC3E}">
        <p14:creationId xmlns:p14="http://schemas.microsoft.com/office/powerpoint/2010/main" val="184592661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2" name="Gold Highlight Place Indicator" descr="McDonald's gold colored bar intended to highlight the active agenda item text to indicate location in the agenda items">
            <a:extLst>
              <a:ext uri="{FF2B5EF4-FFF2-40B4-BE49-F238E27FC236}">
                <a16:creationId xmlns:a16="http://schemas.microsoft.com/office/drawing/2014/main" id="{4F129ECE-8E10-4373-2F23-63B64E6B88A9}"/>
              </a:ext>
            </a:extLst>
          </p:cNvPr>
          <p:cNvSpPr/>
          <p:nvPr/>
        </p:nvSpPr>
        <p:spPr>
          <a:xfrm>
            <a:off x="-304800" y="401434"/>
            <a:ext cx="8016240" cy="76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l">
              <a:lnSpc>
                <a:spcPct val="90000"/>
              </a:lnSpc>
              <a:spcBef>
                <a:spcPts val="1200"/>
              </a:spcBef>
            </a:pPr>
            <a:endParaRPr lang="en-US" dirty="0" err="1">
              <a:solidFill>
                <a:schemeClr val="tx1"/>
              </a:solidFill>
            </a:endParaRPr>
          </a:p>
        </p:txBody>
      </p:sp>
      <p:sp>
        <p:nvSpPr>
          <p:cNvPr id="708" name="Google Shape;708;p56"/>
          <p:cNvSpPr txBox="1">
            <a:spLocks noGrp="1"/>
          </p:cNvSpPr>
          <p:nvPr>
            <p:ph type="title"/>
          </p:nvPr>
        </p:nvSpPr>
        <p:spPr>
          <a:xfrm>
            <a:off x="152400" y="401434"/>
            <a:ext cx="10272000" cy="763600"/>
          </a:xfrm>
          <a:prstGeom prst="rect">
            <a:avLst/>
          </a:prstGeom>
          <a:ln>
            <a:noFill/>
          </a:ln>
        </p:spPr>
        <p:txBody>
          <a:bodyPr spcFirstLastPara="1" vert="horz" wrap="square" lIns="121900" tIns="121900" rIns="121900" bIns="121900" rtlCol="0" anchor="t" anchorCtr="0">
            <a:noAutofit/>
          </a:bodyPr>
          <a:lstStyle/>
          <a:p>
            <a:r>
              <a:rPr lang="en" sz="4800" b="1" dirty="0">
                <a:latin typeface="Speedee" panose="020B0603030502020204" pitchFamily="34" charset="0"/>
              </a:rPr>
              <a:t>Days 2-30</a:t>
            </a:r>
            <a:endParaRPr sz="4800" b="1" dirty="0">
              <a:latin typeface="Speedee" panose="020B0603030502020204" pitchFamily="34" charset="0"/>
            </a:endParaRPr>
          </a:p>
        </p:txBody>
      </p:sp>
      <p:sp>
        <p:nvSpPr>
          <p:cNvPr id="709" name="Google Shape;709;p56"/>
          <p:cNvSpPr txBox="1">
            <a:spLocks noGrp="1"/>
          </p:cNvSpPr>
          <p:nvPr>
            <p:ph type="subTitle" idx="1"/>
          </p:nvPr>
        </p:nvSpPr>
        <p:spPr>
          <a:xfrm flipH="1">
            <a:off x="702824" y="1410036"/>
            <a:ext cx="5785041" cy="1678400"/>
          </a:xfrm>
          <a:prstGeom prst="rect">
            <a:avLst/>
          </a:prstGeom>
        </p:spPr>
        <p:txBody>
          <a:bodyPr spcFirstLastPara="1" vert="horz" wrap="square" lIns="121900" tIns="121900" rIns="121900" bIns="121900" rtlCol="0" anchor="t" anchorCtr="0">
            <a:noAutofit/>
          </a:bodyPr>
          <a:lstStyle/>
          <a:p>
            <a:pPr marL="380990" indent="-380990">
              <a:spcAft>
                <a:spcPts val="2133"/>
              </a:spcAft>
              <a:buFont typeface="Arial" panose="020B0604020202020204" pitchFamily="34" charset="0"/>
              <a:buChar char="•"/>
            </a:pPr>
            <a:r>
              <a:rPr lang="en" dirty="0">
                <a:latin typeface="Speedee" panose="020B0603030502020204" pitchFamily="34" charset="0"/>
              </a:rPr>
              <a:t>Continue working with Crew Trainers and Managers to learn stations</a:t>
            </a:r>
          </a:p>
          <a:p>
            <a:pPr marL="380990" indent="-380990">
              <a:spcAft>
                <a:spcPts val="2133"/>
              </a:spcAft>
              <a:buFont typeface="Arial" panose="020B0604020202020204" pitchFamily="34" charset="0"/>
              <a:buChar char="•"/>
            </a:pPr>
            <a:r>
              <a:rPr lang="en" dirty="0">
                <a:latin typeface="Speedee" panose="020B0603030502020204" pitchFamily="34" charset="0"/>
              </a:rPr>
              <a:t>Don’t get discouraged – before cross-training, you may need to master one station first! </a:t>
            </a:r>
          </a:p>
          <a:p>
            <a:pPr marL="380990" indent="-380990">
              <a:spcAft>
                <a:spcPts val="2133"/>
              </a:spcAft>
              <a:buFont typeface="Arial" panose="020B0604020202020204" pitchFamily="34" charset="0"/>
              <a:buChar char="•"/>
            </a:pPr>
            <a:r>
              <a:rPr lang="en" dirty="0">
                <a:latin typeface="Speedee" panose="020B0603030502020204" pitchFamily="34" charset="0"/>
              </a:rPr>
              <a:t>Keep an open mind!</a:t>
            </a:r>
          </a:p>
          <a:p>
            <a:pPr marL="380990" indent="-380990">
              <a:spcAft>
                <a:spcPts val="2133"/>
              </a:spcAft>
              <a:buFont typeface="Arial" panose="020B0604020202020204" pitchFamily="34" charset="0"/>
              <a:buChar char="•"/>
            </a:pPr>
            <a:r>
              <a:rPr lang="en" dirty="0">
                <a:latin typeface="Speedee" panose="020B0603030502020204" pitchFamily="34" charset="0"/>
              </a:rPr>
              <a:t>Ask questions!</a:t>
            </a:r>
          </a:p>
          <a:p>
            <a:pPr marL="380990" indent="-380990">
              <a:spcAft>
                <a:spcPts val="2133"/>
              </a:spcAft>
              <a:buFont typeface="Arial" panose="020B0604020202020204" pitchFamily="34" charset="0"/>
              <a:buChar char="•"/>
            </a:pPr>
            <a:r>
              <a:rPr lang="en" dirty="0">
                <a:latin typeface="Speedee" panose="020B0603030502020204" pitchFamily="34" charset="0"/>
              </a:rPr>
              <a:t>Make friends!</a:t>
            </a:r>
            <a:endParaRPr dirty="0">
              <a:latin typeface="Speedee" panose="020B06030305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0EA68243-D738-6308-902D-811D8A669D62}"/>
              </a:ext>
            </a:extLst>
          </p:cNvPr>
          <p:cNvPicPr>
            <a:picLocks noChangeAspect="1"/>
          </p:cNvPicPr>
          <p:nvPr/>
        </p:nvPicPr>
        <p:blipFill>
          <a:blip r:embed="rId3"/>
          <a:stretch>
            <a:fillRect/>
          </a:stretch>
        </p:blipFill>
        <p:spPr>
          <a:xfrm>
            <a:off x="6476622" y="1715667"/>
            <a:ext cx="5340030" cy="3426665"/>
          </a:xfrm>
          <a:prstGeom prst="rect">
            <a:avLst/>
          </a:prstGeom>
        </p:spPr>
      </p:pic>
    </p:spTree>
    <p:extLst>
      <p:ext uri="{BB962C8B-B14F-4D97-AF65-F5344CB8AC3E}">
        <p14:creationId xmlns:p14="http://schemas.microsoft.com/office/powerpoint/2010/main" val="339476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B945D82F-05D6-4684-B68F-A5FC160D3C46}"/>
              </a:ext>
            </a:extLst>
          </p:cNvPr>
          <p:cNvSpPr>
            <a:spLocks noGrp="1"/>
          </p:cNvSpPr>
          <p:nvPr>
            <p:ph type="title"/>
          </p:nvPr>
        </p:nvSpPr>
        <p:spPr/>
        <p:txBody>
          <a:bodyPr/>
          <a:lstStyle/>
          <a:p>
            <a:r>
              <a:rPr lang="en-US" dirty="0"/>
              <a:t>Thank you for joining our team!</a:t>
            </a:r>
          </a:p>
        </p:txBody>
      </p:sp>
    </p:spTree>
    <p:custDataLst>
      <p:tags r:id="rId1"/>
    </p:custDataLst>
    <p:extLst>
      <p:ext uri="{BB962C8B-B14F-4D97-AF65-F5344CB8AC3E}">
        <p14:creationId xmlns:p14="http://schemas.microsoft.com/office/powerpoint/2010/main" val="39825131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ctrTitle"/>
          </p:nvPr>
        </p:nvSpPr>
        <p:spPr>
          <a:xfrm>
            <a:off x="335280" y="1143000"/>
            <a:ext cx="11521440" cy="152400"/>
          </a:xfrm>
        </p:spPr>
        <p:txBody>
          <a:bodyPr/>
          <a:lstStyle/>
          <a:p>
            <a:r>
              <a:rPr lang="en-US" dirty="0"/>
              <a:t>Unmute your line &amp; tell us: </a:t>
            </a:r>
            <a:br>
              <a:rPr lang="en-US" dirty="0"/>
            </a:br>
            <a:endParaRPr lang="en-US" dirty="0"/>
          </a:p>
        </p:txBody>
      </p:sp>
      <p:sp>
        <p:nvSpPr>
          <p:cNvPr id="4" name="TextBox 3">
            <a:extLst>
              <a:ext uri="{FF2B5EF4-FFF2-40B4-BE49-F238E27FC236}">
                <a16:creationId xmlns:a16="http://schemas.microsoft.com/office/drawing/2014/main" id="{92057851-C176-A9FF-E776-E90AF11B7DDA}"/>
              </a:ext>
            </a:extLst>
          </p:cNvPr>
          <p:cNvSpPr txBox="1"/>
          <p:nvPr/>
        </p:nvSpPr>
        <p:spPr>
          <a:xfrm>
            <a:off x="685800" y="1524000"/>
            <a:ext cx="9372600" cy="2331407"/>
          </a:xfrm>
          <a:prstGeom prst="rect">
            <a:avLst/>
          </a:prstGeom>
          <a:noFill/>
          <a:ln w="25400">
            <a:noFill/>
          </a:ln>
        </p:spPr>
        <p:txBody>
          <a:bodyPr wrap="square">
            <a:spAutoFit/>
          </a:bodyPr>
          <a:lstStyle/>
          <a:p>
            <a:pPr marL="285750" indent="-285750">
              <a:lnSpc>
                <a:spcPct val="90000"/>
              </a:lnSpc>
              <a:spcBef>
                <a:spcPts val="600"/>
              </a:spcBef>
              <a:buFont typeface="Arial" panose="020B0604020202020204" pitchFamily="34" charset="0"/>
              <a:buChar char="•"/>
            </a:pPr>
            <a:r>
              <a:rPr lang="en-US" sz="3600" b="1" dirty="0">
                <a:solidFill>
                  <a:schemeClr val="bg1"/>
                </a:solidFill>
              </a:rPr>
              <a:t>Name </a:t>
            </a:r>
          </a:p>
          <a:p>
            <a:pPr marL="285750" indent="-285750">
              <a:lnSpc>
                <a:spcPct val="90000"/>
              </a:lnSpc>
              <a:spcBef>
                <a:spcPts val="600"/>
              </a:spcBef>
              <a:buFont typeface="Arial" panose="020B0604020202020204" pitchFamily="34" charset="0"/>
              <a:buChar char="•"/>
            </a:pPr>
            <a:r>
              <a:rPr lang="en-US" sz="3600" b="1" dirty="0">
                <a:solidFill>
                  <a:schemeClr val="bg1"/>
                </a:solidFill>
              </a:rPr>
              <a:t>Store </a:t>
            </a:r>
          </a:p>
          <a:p>
            <a:pPr marL="285750" indent="-285750">
              <a:lnSpc>
                <a:spcPct val="90000"/>
              </a:lnSpc>
              <a:spcBef>
                <a:spcPts val="600"/>
              </a:spcBef>
              <a:buFont typeface="Arial" panose="020B0604020202020204" pitchFamily="34" charset="0"/>
              <a:buChar char="•"/>
            </a:pPr>
            <a:r>
              <a:rPr lang="en-US" sz="3600" b="1" dirty="0">
                <a:solidFill>
                  <a:schemeClr val="bg1"/>
                </a:solidFill>
              </a:rPr>
              <a:t>Favorite McDonald’s Menu Item</a:t>
            </a:r>
          </a:p>
          <a:p>
            <a:pPr marL="285750" indent="-285750">
              <a:lnSpc>
                <a:spcPct val="90000"/>
              </a:lnSpc>
              <a:spcBef>
                <a:spcPts val="600"/>
              </a:spcBef>
              <a:buFont typeface="Arial" panose="020B0604020202020204" pitchFamily="34" charset="0"/>
              <a:buChar char="•"/>
            </a:pPr>
            <a:r>
              <a:rPr lang="en-US" sz="3600" b="1" dirty="0">
                <a:solidFill>
                  <a:schemeClr val="bg1"/>
                </a:solidFill>
              </a:rPr>
              <a:t>Do you have past experience? </a:t>
            </a:r>
          </a:p>
        </p:txBody>
      </p:sp>
    </p:spTree>
    <p:custDataLst>
      <p:tags r:id="rId1"/>
    </p:custDataLst>
    <p:extLst>
      <p:ext uri="{BB962C8B-B14F-4D97-AF65-F5344CB8AC3E}">
        <p14:creationId xmlns:p14="http://schemas.microsoft.com/office/powerpoint/2010/main" val="242847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p:nvPr/>
        </p:nvSpPr>
        <p:spPr>
          <a:xfrm>
            <a:off x="4454219" y="2746192"/>
            <a:ext cx="664800" cy="664800"/>
          </a:xfrm>
          <a:prstGeom prst="ellipse">
            <a:avLst/>
          </a:prstGeom>
          <a:noFill/>
          <a:ln>
            <a:noFill/>
          </a:ln>
        </p:spPr>
        <p:txBody>
          <a:bodyPr spcFirstLastPara="1" wrap="square" lIns="121900" tIns="121900" rIns="121900" bIns="121900" anchor="ctr" anchorCtr="0">
            <a:noAutofit/>
          </a:bodyPr>
          <a:lstStyle/>
          <a:p>
            <a:endParaRPr sz="2400"/>
          </a:p>
        </p:txBody>
      </p:sp>
      <p:sp>
        <p:nvSpPr>
          <p:cNvPr id="222" name="Google Shape;222;p37"/>
          <p:cNvSpPr/>
          <p:nvPr/>
        </p:nvSpPr>
        <p:spPr>
          <a:xfrm>
            <a:off x="7072988" y="2746192"/>
            <a:ext cx="664800" cy="664800"/>
          </a:xfrm>
          <a:prstGeom prst="ellipse">
            <a:avLst/>
          </a:prstGeom>
          <a:noFill/>
          <a:ln>
            <a:noFill/>
          </a:ln>
        </p:spPr>
        <p:txBody>
          <a:bodyPr spcFirstLastPara="1" wrap="square" lIns="121900" tIns="121900" rIns="121900" bIns="121900" anchor="ctr" anchorCtr="0">
            <a:noAutofit/>
          </a:bodyPr>
          <a:lstStyle/>
          <a:p>
            <a:endParaRPr sz="2400"/>
          </a:p>
        </p:txBody>
      </p:sp>
      <p:sp>
        <p:nvSpPr>
          <p:cNvPr id="228" name="Google Shape;228;p37"/>
          <p:cNvSpPr txBox="1"/>
          <p:nvPr/>
        </p:nvSpPr>
        <p:spPr>
          <a:xfrm>
            <a:off x="999892" y="4518160"/>
            <a:ext cx="2338400" cy="553600"/>
          </a:xfrm>
          <a:prstGeom prst="rect">
            <a:avLst/>
          </a:prstGeom>
          <a:noFill/>
          <a:ln>
            <a:noFill/>
          </a:ln>
        </p:spPr>
        <p:txBody>
          <a:bodyPr spcFirstLastPara="1" wrap="square" lIns="121900" tIns="121900" rIns="121900" bIns="121900" anchor="ctr" anchorCtr="0">
            <a:noAutofit/>
          </a:bodyPr>
          <a:lstStyle/>
          <a:p>
            <a:pPr algn="ctr"/>
            <a:r>
              <a:rPr lang="en" sz="3333" b="1" dirty="0">
                <a:ln w="22225">
                  <a:solidFill>
                    <a:schemeClr val="accent2"/>
                  </a:solidFill>
                  <a:prstDash val="solid"/>
                </a:ln>
                <a:solidFill>
                  <a:schemeClr val="accent2">
                    <a:lumMod val="40000"/>
                    <a:lumOff val="60000"/>
                  </a:schemeClr>
                </a:solidFill>
                <a:latin typeface="Speedee" panose="020B0603030502020204" pitchFamily="34" charset="0"/>
                <a:ea typeface="Poppins SemiBold"/>
                <a:cs typeface="Poppins SemiBold"/>
                <a:sym typeface="Poppins SemiBold"/>
              </a:rPr>
              <a:t>1972</a:t>
            </a:r>
            <a:endParaRPr sz="3333" b="1" dirty="0">
              <a:ln w="22225">
                <a:solidFill>
                  <a:schemeClr val="accent2"/>
                </a:solidFill>
                <a:prstDash val="solid"/>
              </a:ln>
              <a:solidFill>
                <a:schemeClr val="accent2">
                  <a:lumMod val="40000"/>
                  <a:lumOff val="60000"/>
                </a:schemeClr>
              </a:solidFill>
              <a:latin typeface="Speedee" panose="020B0603030502020204" pitchFamily="34" charset="0"/>
              <a:ea typeface="Poppins SemiBold"/>
              <a:cs typeface="Poppins SemiBold"/>
              <a:sym typeface="Poppins SemiBold"/>
            </a:endParaRPr>
          </a:p>
        </p:txBody>
      </p:sp>
      <p:sp>
        <p:nvSpPr>
          <p:cNvPr id="229" name="Google Shape;229;p37"/>
          <p:cNvSpPr txBox="1"/>
          <p:nvPr/>
        </p:nvSpPr>
        <p:spPr>
          <a:xfrm>
            <a:off x="999893" y="4953000"/>
            <a:ext cx="2338400" cy="1079200"/>
          </a:xfrm>
          <a:prstGeom prst="rect">
            <a:avLst/>
          </a:prstGeom>
          <a:noFill/>
          <a:ln>
            <a:noFill/>
          </a:ln>
        </p:spPr>
        <p:txBody>
          <a:bodyPr spcFirstLastPara="1" wrap="square" lIns="121900" tIns="121900" rIns="121900" bIns="121900" anchor="t" anchorCtr="0">
            <a:noAutofit/>
          </a:bodyPr>
          <a:lstStyle/>
          <a:p>
            <a:pPr algn="ctr"/>
            <a:r>
              <a:rPr lang="en" dirty="0">
                <a:solidFill>
                  <a:schemeClr val="dk1"/>
                </a:solidFill>
                <a:latin typeface="+mj-lt"/>
                <a:ea typeface="Lato"/>
                <a:cs typeface="Lato"/>
                <a:sym typeface="Lato"/>
              </a:rPr>
              <a:t>On May 24, 1972, Mr. and Mrs. Mueller opened the South Scranton location!</a:t>
            </a:r>
            <a:endParaRPr dirty="0">
              <a:solidFill>
                <a:schemeClr val="dk1"/>
              </a:solidFill>
              <a:latin typeface="+mj-lt"/>
              <a:ea typeface="Lato"/>
              <a:cs typeface="Lato"/>
              <a:sym typeface="Lato"/>
            </a:endParaRPr>
          </a:p>
        </p:txBody>
      </p:sp>
      <p:sp>
        <p:nvSpPr>
          <p:cNvPr id="230" name="Google Shape;230;p37"/>
          <p:cNvSpPr txBox="1"/>
          <p:nvPr/>
        </p:nvSpPr>
        <p:spPr>
          <a:xfrm>
            <a:off x="4478062" y="4540917"/>
            <a:ext cx="2338400" cy="553600"/>
          </a:xfrm>
          <a:prstGeom prst="rect">
            <a:avLst/>
          </a:prstGeom>
          <a:noFill/>
          <a:ln>
            <a:noFill/>
          </a:ln>
        </p:spPr>
        <p:txBody>
          <a:bodyPr spcFirstLastPara="1" wrap="square" lIns="121900" tIns="121900" rIns="121900" bIns="121900" anchor="ctr" anchorCtr="0">
            <a:noAutofit/>
          </a:bodyPr>
          <a:lstStyle/>
          <a:p>
            <a:pPr algn="ctr"/>
            <a:r>
              <a:rPr lang="en" sz="3333" b="1" dirty="0">
                <a:ln w="22225">
                  <a:solidFill>
                    <a:schemeClr val="accent2"/>
                  </a:solidFill>
                  <a:prstDash val="solid"/>
                </a:ln>
                <a:solidFill>
                  <a:schemeClr val="accent2">
                    <a:lumMod val="40000"/>
                    <a:lumOff val="60000"/>
                  </a:schemeClr>
                </a:solidFill>
                <a:latin typeface="Speedee" panose="020B0603030502020204" pitchFamily="34" charset="0"/>
                <a:ea typeface="Poppins SemiBold"/>
                <a:cs typeface="Poppins SemiBold"/>
                <a:sym typeface="Poppins SemiBold"/>
              </a:rPr>
              <a:t>2002</a:t>
            </a:r>
            <a:endParaRPr sz="3333" dirty="0">
              <a:ln w="0"/>
              <a:solidFill>
                <a:schemeClr val="accent1"/>
              </a:solidFill>
              <a:effectLst>
                <a:outerShdw blurRad="38100" dist="25400" dir="5400000" algn="ctr" rotWithShape="0">
                  <a:srgbClr val="6E747A">
                    <a:alpha val="43000"/>
                  </a:srgbClr>
                </a:outerShdw>
              </a:effectLst>
              <a:latin typeface="Speedee" panose="020B0603030502020204" pitchFamily="34" charset="0"/>
              <a:ea typeface="Poppins SemiBold"/>
              <a:cs typeface="Poppins SemiBold"/>
              <a:sym typeface="Poppins SemiBold"/>
            </a:endParaRPr>
          </a:p>
        </p:txBody>
      </p:sp>
      <p:sp>
        <p:nvSpPr>
          <p:cNvPr id="231" name="Google Shape;231;p37"/>
          <p:cNvSpPr txBox="1"/>
          <p:nvPr/>
        </p:nvSpPr>
        <p:spPr>
          <a:xfrm>
            <a:off x="4083697" y="4953000"/>
            <a:ext cx="3063395" cy="1079200"/>
          </a:xfrm>
          <a:prstGeom prst="rect">
            <a:avLst/>
          </a:prstGeom>
          <a:noFill/>
          <a:ln>
            <a:noFill/>
          </a:ln>
        </p:spPr>
        <p:txBody>
          <a:bodyPr spcFirstLastPara="1" wrap="square" lIns="121900" tIns="121900" rIns="121900" bIns="121900" anchor="t" anchorCtr="0">
            <a:noAutofit/>
          </a:bodyPr>
          <a:lstStyle/>
          <a:p>
            <a:pPr algn="ctr"/>
            <a:r>
              <a:rPr lang="en" dirty="0">
                <a:solidFill>
                  <a:schemeClr val="dk1"/>
                </a:solidFill>
                <a:latin typeface="+mj-lt"/>
                <a:ea typeface="Lato"/>
                <a:cs typeface="Lato"/>
                <a:sym typeface="Lato"/>
              </a:rPr>
              <a:t>Christina purchases her first location – Carbondale – and joins the family business!</a:t>
            </a:r>
            <a:endParaRPr dirty="0">
              <a:solidFill>
                <a:schemeClr val="dk1"/>
              </a:solidFill>
              <a:latin typeface="+mj-lt"/>
              <a:ea typeface="Lato"/>
              <a:cs typeface="Lato"/>
              <a:sym typeface="Lato"/>
            </a:endParaRPr>
          </a:p>
        </p:txBody>
      </p:sp>
      <p:sp>
        <p:nvSpPr>
          <p:cNvPr id="233" name="Google Shape;233;p37"/>
          <p:cNvSpPr txBox="1"/>
          <p:nvPr/>
        </p:nvSpPr>
        <p:spPr>
          <a:xfrm>
            <a:off x="6235772" y="4684941"/>
            <a:ext cx="2338400" cy="1079200"/>
          </a:xfrm>
          <a:prstGeom prst="rect">
            <a:avLst/>
          </a:prstGeom>
          <a:noFill/>
          <a:ln>
            <a:noFill/>
          </a:ln>
        </p:spPr>
        <p:txBody>
          <a:bodyPr spcFirstLastPara="1" wrap="square" lIns="121900" tIns="121900" rIns="121900" bIns="121900" anchor="t" anchorCtr="0">
            <a:noAutofit/>
          </a:bodyPr>
          <a:lstStyle/>
          <a:p>
            <a:pPr algn="ctr"/>
            <a:endParaRPr sz="2400" dirty="0">
              <a:solidFill>
                <a:schemeClr val="dk1"/>
              </a:solidFill>
              <a:latin typeface="Lato"/>
              <a:ea typeface="Lato"/>
              <a:cs typeface="Lato"/>
              <a:sym typeface="Lato"/>
            </a:endParaRPr>
          </a:p>
        </p:txBody>
      </p:sp>
      <p:sp>
        <p:nvSpPr>
          <p:cNvPr id="234" name="Google Shape;234;p37"/>
          <p:cNvSpPr txBox="1"/>
          <p:nvPr/>
        </p:nvSpPr>
        <p:spPr>
          <a:xfrm>
            <a:off x="8549052" y="4518160"/>
            <a:ext cx="2338400" cy="553600"/>
          </a:xfrm>
          <a:prstGeom prst="rect">
            <a:avLst/>
          </a:prstGeom>
          <a:noFill/>
          <a:ln>
            <a:noFill/>
          </a:ln>
        </p:spPr>
        <p:txBody>
          <a:bodyPr spcFirstLastPara="1" wrap="square" lIns="121900" tIns="121900" rIns="121900" bIns="121900" anchor="ctr" anchorCtr="0">
            <a:noAutofit/>
          </a:bodyPr>
          <a:lstStyle/>
          <a:p>
            <a:pPr algn="ctr"/>
            <a:r>
              <a:rPr lang="en" sz="3333" b="1" dirty="0">
                <a:ln w="22225">
                  <a:solidFill>
                    <a:schemeClr val="accent2"/>
                  </a:solidFill>
                  <a:prstDash val="solid"/>
                </a:ln>
                <a:solidFill>
                  <a:schemeClr val="accent2">
                    <a:lumMod val="40000"/>
                    <a:lumOff val="60000"/>
                  </a:schemeClr>
                </a:solidFill>
                <a:latin typeface="Speedee" panose="020B0603030502020204" pitchFamily="34" charset="0"/>
                <a:ea typeface="Poppins SemiBold"/>
                <a:cs typeface="Poppins SemiBold"/>
                <a:sym typeface="Poppins SemiBold"/>
              </a:rPr>
              <a:t>Today</a:t>
            </a:r>
            <a:endParaRPr sz="3333" b="1" dirty="0">
              <a:solidFill>
                <a:schemeClr val="dk1"/>
              </a:solidFill>
              <a:latin typeface="Speedee" panose="020B0603030502020204" pitchFamily="34" charset="0"/>
              <a:ea typeface="Poppins SemiBold"/>
              <a:cs typeface="Poppins SemiBold"/>
              <a:sym typeface="Poppins SemiBold"/>
            </a:endParaRPr>
          </a:p>
        </p:txBody>
      </p:sp>
      <p:sp>
        <p:nvSpPr>
          <p:cNvPr id="235" name="Google Shape;235;p37"/>
          <p:cNvSpPr txBox="1"/>
          <p:nvPr/>
        </p:nvSpPr>
        <p:spPr>
          <a:xfrm>
            <a:off x="7892499" y="4953000"/>
            <a:ext cx="3317578" cy="1079200"/>
          </a:xfrm>
          <a:prstGeom prst="rect">
            <a:avLst/>
          </a:prstGeom>
          <a:noFill/>
          <a:ln>
            <a:noFill/>
          </a:ln>
        </p:spPr>
        <p:txBody>
          <a:bodyPr spcFirstLastPara="1" wrap="square" lIns="121900" tIns="121900" rIns="121900" bIns="121900" anchor="t" anchorCtr="0">
            <a:noAutofit/>
          </a:bodyPr>
          <a:lstStyle/>
          <a:p>
            <a:pPr algn="ctr"/>
            <a:r>
              <a:rPr lang="en" dirty="0">
                <a:solidFill>
                  <a:schemeClr val="dk1"/>
                </a:solidFill>
                <a:latin typeface="+mj-lt"/>
                <a:ea typeface="Lato"/>
                <a:cs typeface="Lato"/>
                <a:sym typeface="Lato"/>
              </a:rPr>
              <a:t>The Mueller family owns and operates 19 restaurants in PA. </a:t>
            </a:r>
            <a:endParaRPr dirty="0">
              <a:solidFill>
                <a:schemeClr val="dk1"/>
              </a:solidFill>
              <a:latin typeface="+mj-lt"/>
              <a:ea typeface="Lato"/>
              <a:cs typeface="Lato"/>
              <a:sym typeface="Lato"/>
            </a:endParaRPr>
          </a:p>
        </p:txBody>
      </p:sp>
      <p:cxnSp>
        <p:nvCxnSpPr>
          <p:cNvPr id="236" name="Google Shape;236;p37"/>
          <p:cNvCxnSpPr/>
          <p:nvPr/>
        </p:nvCxnSpPr>
        <p:spPr>
          <a:xfrm>
            <a:off x="912251" y="4425667"/>
            <a:ext cx="10279200" cy="0"/>
          </a:xfrm>
          <a:prstGeom prst="straightConnector1">
            <a:avLst/>
          </a:prstGeom>
          <a:noFill/>
          <a:ln w="19050" cap="flat" cmpd="sng">
            <a:solidFill>
              <a:schemeClr val="accent3"/>
            </a:solidFill>
            <a:prstDash val="solid"/>
            <a:round/>
            <a:headEnd type="none" w="med" len="med"/>
            <a:tailEnd type="none" w="med" len="med"/>
          </a:ln>
        </p:spPr>
      </p:cxnSp>
      <p:cxnSp>
        <p:nvCxnSpPr>
          <p:cNvPr id="237" name="Google Shape;237;p37"/>
          <p:cNvCxnSpPr>
            <a:cxnSpLocks/>
          </p:cNvCxnSpPr>
          <p:nvPr/>
        </p:nvCxnSpPr>
        <p:spPr>
          <a:xfrm>
            <a:off x="5617409" y="3482766"/>
            <a:ext cx="0" cy="942901"/>
          </a:xfrm>
          <a:prstGeom prst="straightConnector1">
            <a:avLst/>
          </a:prstGeom>
          <a:noFill/>
          <a:ln w="19050" cap="flat" cmpd="sng">
            <a:solidFill>
              <a:schemeClr val="accent3"/>
            </a:solidFill>
            <a:prstDash val="solid"/>
            <a:round/>
            <a:headEnd type="none" w="med" len="med"/>
            <a:tailEnd type="none" w="med" len="med"/>
          </a:ln>
        </p:spPr>
      </p:cxnSp>
      <p:cxnSp>
        <p:nvCxnSpPr>
          <p:cNvPr id="239" name="Google Shape;239;p37"/>
          <p:cNvCxnSpPr>
            <a:cxnSpLocks/>
          </p:cNvCxnSpPr>
          <p:nvPr/>
        </p:nvCxnSpPr>
        <p:spPr>
          <a:xfrm>
            <a:off x="9676322" y="3567952"/>
            <a:ext cx="1" cy="868160"/>
          </a:xfrm>
          <a:prstGeom prst="straightConnector1">
            <a:avLst/>
          </a:prstGeom>
          <a:noFill/>
          <a:ln w="19050" cap="flat" cmpd="sng">
            <a:solidFill>
              <a:schemeClr val="accent3"/>
            </a:solidFill>
            <a:prstDash val="solid"/>
            <a:round/>
            <a:headEnd type="none" w="med" len="med"/>
            <a:tailEnd type="none" w="med" len="med"/>
          </a:ln>
        </p:spPr>
      </p:cxnSp>
      <p:cxnSp>
        <p:nvCxnSpPr>
          <p:cNvPr id="260" name="Google Shape;260;p37"/>
          <p:cNvCxnSpPr>
            <a:cxnSpLocks/>
          </p:cNvCxnSpPr>
          <p:nvPr/>
        </p:nvCxnSpPr>
        <p:spPr>
          <a:xfrm rot="10800000">
            <a:off x="2168948" y="3710112"/>
            <a:ext cx="0" cy="726000"/>
          </a:xfrm>
          <a:prstGeom prst="straightConnector1">
            <a:avLst/>
          </a:prstGeom>
          <a:noFill/>
          <a:ln w="19050" cap="flat" cmpd="sng">
            <a:solidFill>
              <a:schemeClr val="accent3"/>
            </a:solidFill>
            <a:prstDash val="solid"/>
            <a:round/>
            <a:headEnd type="none" w="med" len="med"/>
            <a:tailEnd type="none" w="med" len="med"/>
          </a:ln>
        </p:spPr>
      </p:cxnSp>
      <p:pic>
        <p:nvPicPr>
          <p:cNvPr id="7" name="Picture 6" descr="A person and person posing for a picture&#10;&#10;Description automatically generated with medium confidence">
            <a:extLst>
              <a:ext uri="{FF2B5EF4-FFF2-40B4-BE49-F238E27FC236}">
                <a16:creationId xmlns:a16="http://schemas.microsoft.com/office/drawing/2014/main" id="{75AED8EF-CEBD-7F8E-780E-D385B2778B65}"/>
              </a:ext>
            </a:extLst>
          </p:cNvPr>
          <p:cNvPicPr>
            <a:picLocks noChangeAspect="1"/>
          </p:cNvPicPr>
          <p:nvPr/>
        </p:nvPicPr>
        <p:blipFill>
          <a:blip r:embed="rId3"/>
          <a:stretch>
            <a:fillRect/>
          </a:stretch>
        </p:blipFill>
        <p:spPr>
          <a:xfrm>
            <a:off x="1069212" y="138981"/>
            <a:ext cx="2235742" cy="399567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descr="A person and two children&#10;&#10;Description automatically generated with low confidence">
            <a:extLst>
              <a:ext uri="{FF2B5EF4-FFF2-40B4-BE49-F238E27FC236}">
                <a16:creationId xmlns:a16="http://schemas.microsoft.com/office/drawing/2014/main" id="{F4C0B286-DDA4-9DE9-D2C7-98C0777B145A}"/>
              </a:ext>
            </a:extLst>
          </p:cNvPr>
          <p:cNvPicPr>
            <a:picLocks noChangeAspect="1"/>
          </p:cNvPicPr>
          <p:nvPr/>
        </p:nvPicPr>
        <p:blipFill>
          <a:blip r:embed="rId4"/>
          <a:stretch>
            <a:fillRect/>
          </a:stretch>
        </p:blipFill>
        <p:spPr>
          <a:xfrm>
            <a:off x="4143398" y="96023"/>
            <a:ext cx="3026270" cy="408158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text, outdoor, sign&#10;&#10;Description automatically generated">
            <a:extLst>
              <a:ext uri="{FF2B5EF4-FFF2-40B4-BE49-F238E27FC236}">
                <a16:creationId xmlns:a16="http://schemas.microsoft.com/office/drawing/2014/main" id="{E56B97ED-7C6E-0B75-8FEF-9695CDC3BF21}"/>
              </a:ext>
            </a:extLst>
          </p:cNvPr>
          <p:cNvPicPr>
            <a:picLocks noChangeAspect="1"/>
          </p:cNvPicPr>
          <p:nvPr/>
        </p:nvPicPr>
        <p:blipFill>
          <a:blip r:embed="rId5"/>
          <a:stretch>
            <a:fillRect/>
          </a:stretch>
        </p:blipFill>
        <p:spPr>
          <a:xfrm>
            <a:off x="7591860" y="356244"/>
            <a:ext cx="4252785" cy="318958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p:bldP spid="230" grpId="0"/>
      <p:bldP spid="231" grpId="0"/>
      <p:bldP spid="234" grpId="0"/>
      <p:bldP spid="2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604E8E5-1A39-2247-ED1D-15375E1345CE}"/>
              </a:ext>
            </a:extLst>
          </p:cNvPr>
          <p:cNvSpPr/>
          <p:nvPr/>
        </p:nvSpPr>
        <p:spPr>
          <a:xfrm>
            <a:off x="8028656" y="1304034"/>
            <a:ext cx="3459600" cy="3584206"/>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4" name="Rounded Rectangle 3">
            <a:extLst>
              <a:ext uri="{FF2B5EF4-FFF2-40B4-BE49-F238E27FC236}">
                <a16:creationId xmlns:a16="http://schemas.microsoft.com/office/drawing/2014/main" id="{916725AC-EF26-8C79-59D9-CAE52061C12A}"/>
              </a:ext>
            </a:extLst>
          </p:cNvPr>
          <p:cNvSpPr/>
          <p:nvPr/>
        </p:nvSpPr>
        <p:spPr>
          <a:xfrm>
            <a:off x="4502291" y="1335155"/>
            <a:ext cx="3459600" cy="358420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sp>
        <p:nvSpPr>
          <p:cNvPr id="3" name="Title 2">
            <a:extLst>
              <a:ext uri="{FF2B5EF4-FFF2-40B4-BE49-F238E27FC236}">
                <a16:creationId xmlns:a16="http://schemas.microsoft.com/office/drawing/2014/main" id="{30C7F5F0-A8B4-B83D-2479-7E7ABDEC3CC1}"/>
              </a:ext>
            </a:extLst>
          </p:cNvPr>
          <p:cNvSpPr>
            <a:spLocks noGrp="1"/>
          </p:cNvSpPr>
          <p:nvPr>
            <p:ph type="title"/>
          </p:nvPr>
        </p:nvSpPr>
        <p:spPr>
          <a:xfrm>
            <a:off x="304800" y="381428"/>
            <a:ext cx="10272000" cy="763600"/>
          </a:xfrm>
        </p:spPr>
        <p:txBody>
          <a:bodyPr/>
          <a:lstStyle/>
          <a:p>
            <a:r>
              <a:rPr lang="en-US" b="1" dirty="0">
                <a:latin typeface="Speedee" panose="020B0603030502020204" pitchFamily="34" charset="0"/>
              </a:rPr>
              <a:t>Meet our Office Staff</a:t>
            </a:r>
          </a:p>
        </p:txBody>
      </p:sp>
      <p:pic>
        <p:nvPicPr>
          <p:cNvPr id="5" name="Picture 4" descr="A person wearing glasses and a yellow shirt&#10;&#10;Description automatically generated with medium confidence">
            <a:extLst>
              <a:ext uri="{FF2B5EF4-FFF2-40B4-BE49-F238E27FC236}">
                <a16:creationId xmlns:a16="http://schemas.microsoft.com/office/drawing/2014/main" id="{1EF5AA2E-5C09-13BF-2238-E4338D4351FB}"/>
              </a:ext>
            </a:extLst>
          </p:cNvPr>
          <p:cNvPicPr>
            <a:picLocks noChangeAspect="1"/>
          </p:cNvPicPr>
          <p:nvPr/>
        </p:nvPicPr>
        <p:blipFill rotWithShape="1">
          <a:blip r:embed="rId2"/>
          <a:srcRect l="4560" r="10593" b="85"/>
          <a:stretch/>
        </p:blipFill>
        <p:spPr>
          <a:xfrm>
            <a:off x="4832657" y="1669862"/>
            <a:ext cx="2843007" cy="3031351"/>
          </a:xfrm>
          <a:prstGeom prst="rect">
            <a:avLst/>
          </a:prstGeom>
          <a:ln>
            <a:noFill/>
          </a:ln>
          <a:effectLst>
            <a:innerShdw blurRad="114300">
              <a:prstClr val="black"/>
            </a:innerShdw>
          </a:effectLst>
        </p:spPr>
      </p:pic>
      <p:sp>
        <p:nvSpPr>
          <p:cNvPr id="2" name="Rounded Rectangle 1">
            <a:extLst>
              <a:ext uri="{FF2B5EF4-FFF2-40B4-BE49-F238E27FC236}">
                <a16:creationId xmlns:a16="http://schemas.microsoft.com/office/drawing/2014/main" id="{B998CE5B-F246-6737-F203-D332EFD42E43}"/>
              </a:ext>
            </a:extLst>
          </p:cNvPr>
          <p:cNvSpPr/>
          <p:nvPr/>
        </p:nvSpPr>
        <p:spPr>
          <a:xfrm>
            <a:off x="960000" y="1371600"/>
            <a:ext cx="3459600" cy="3584206"/>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l">
              <a:lnSpc>
                <a:spcPct val="90000"/>
              </a:lnSpc>
              <a:spcBef>
                <a:spcPts val="600"/>
              </a:spcBef>
            </a:pPr>
            <a:endParaRPr lang="en-US" dirty="0" err="1">
              <a:solidFill>
                <a:schemeClr val="tx1"/>
              </a:solidFill>
            </a:endParaRPr>
          </a:p>
        </p:txBody>
      </p:sp>
      <p:pic>
        <p:nvPicPr>
          <p:cNvPr id="8" name="Picture 7" descr="A person standing in front of a wood wall&#10;&#10;Description automatically generated with medium confidence">
            <a:extLst>
              <a:ext uri="{FF2B5EF4-FFF2-40B4-BE49-F238E27FC236}">
                <a16:creationId xmlns:a16="http://schemas.microsoft.com/office/drawing/2014/main" id="{12F2EB5A-7EDE-5820-8A5A-E6C4DFD302FA}"/>
              </a:ext>
            </a:extLst>
          </p:cNvPr>
          <p:cNvPicPr>
            <a:picLocks noChangeAspect="1"/>
          </p:cNvPicPr>
          <p:nvPr/>
        </p:nvPicPr>
        <p:blipFill rotWithShape="1">
          <a:blip r:embed="rId3"/>
          <a:srcRect l="21807" t="14533" r="13029" b="18726"/>
          <a:stretch/>
        </p:blipFill>
        <p:spPr>
          <a:xfrm>
            <a:off x="1256712" y="1626193"/>
            <a:ext cx="2866175" cy="3075020"/>
          </a:xfrm>
          <a:prstGeom prst="rect">
            <a:avLst/>
          </a:prstGeom>
          <a:ln>
            <a:noFill/>
          </a:ln>
          <a:effectLst>
            <a:innerShdw blurRad="114300">
              <a:prstClr val="black"/>
            </a:innerShdw>
          </a:effectLst>
        </p:spPr>
      </p:pic>
      <p:pic>
        <p:nvPicPr>
          <p:cNvPr id="10" name="Picture 9" descr="A person standing in front of a wooden wall&#10;&#10;Description automatically generated with medium confidence">
            <a:extLst>
              <a:ext uri="{FF2B5EF4-FFF2-40B4-BE49-F238E27FC236}">
                <a16:creationId xmlns:a16="http://schemas.microsoft.com/office/drawing/2014/main" id="{05F98849-995B-A3CF-5EF9-17433D1C3634}"/>
              </a:ext>
            </a:extLst>
          </p:cNvPr>
          <p:cNvPicPr>
            <a:picLocks noChangeAspect="1"/>
          </p:cNvPicPr>
          <p:nvPr/>
        </p:nvPicPr>
        <p:blipFill>
          <a:blip r:embed="rId4"/>
          <a:stretch>
            <a:fillRect/>
          </a:stretch>
        </p:blipFill>
        <p:spPr>
          <a:xfrm>
            <a:off x="8325369" y="1585160"/>
            <a:ext cx="2866173" cy="3072384"/>
          </a:xfrm>
          <a:prstGeom prst="rect">
            <a:avLst/>
          </a:prstGeom>
          <a:ln>
            <a:noFill/>
          </a:ln>
          <a:effectLst>
            <a:innerShdw blurRad="114300">
              <a:prstClr val="black"/>
            </a:innerShdw>
          </a:effectLst>
        </p:spPr>
      </p:pic>
      <p:sp>
        <p:nvSpPr>
          <p:cNvPr id="11" name="TextBox 10">
            <a:extLst>
              <a:ext uri="{FF2B5EF4-FFF2-40B4-BE49-F238E27FC236}">
                <a16:creationId xmlns:a16="http://schemas.microsoft.com/office/drawing/2014/main" id="{984E98D6-D5CC-4BA1-0BDD-F08C701AE032}"/>
              </a:ext>
            </a:extLst>
          </p:cNvPr>
          <p:cNvSpPr txBox="1"/>
          <p:nvPr/>
        </p:nvSpPr>
        <p:spPr>
          <a:xfrm>
            <a:off x="4111556" y="4974362"/>
            <a:ext cx="3880152" cy="1138966"/>
          </a:xfrm>
          <a:prstGeom prst="rect">
            <a:avLst/>
          </a:prstGeom>
          <a:noFill/>
        </p:spPr>
        <p:txBody>
          <a:bodyPr wrap="square" rtlCol="0">
            <a:spAutoFit/>
          </a:bodyPr>
          <a:lstStyle/>
          <a:p>
            <a:pPr algn="ctr"/>
            <a:r>
              <a:rPr lang="en-US" sz="2400" b="1" dirty="0">
                <a:latin typeface="Speedee" panose="020B0603030502020204" pitchFamily="34" charset="0"/>
              </a:rPr>
              <a:t>Melissa Andrews</a:t>
            </a:r>
          </a:p>
          <a:p>
            <a:pPr algn="ctr"/>
            <a:r>
              <a:rPr lang="en-US" sz="1467" dirty="0">
                <a:latin typeface="Speedee" panose="020B0603030502020204" pitchFamily="34" charset="0"/>
              </a:rPr>
              <a:t>Office Manager</a:t>
            </a:r>
          </a:p>
          <a:p>
            <a:pPr algn="ctr"/>
            <a:r>
              <a:rPr lang="en-US" sz="1467" dirty="0">
                <a:latin typeface="Speedee" panose="020B0603030502020204" pitchFamily="34" charset="0"/>
                <a:hlinkClick r:id="rId5"/>
              </a:rPr>
              <a:t>office@muellermcd.com</a:t>
            </a:r>
            <a:endParaRPr lang="en-US" sz="1467" dirty="0">
              <a:latin typeface="Speedee" panose="020B0603030502020204" pitchFamily="34" charset="0"/>
            </a:endParaRPr>
          </a:p>
          <a:p>
            <a:pPr algn="ctr"/>
            <a:r>
              <a:rPr lang="en-US" sz="1467" dirty="0">
                <a:latin typeface="Speedee" panose="020B0603030502020204" pitchFamily="34" charset="0"/>
              </a:rPr>
              <a:t>570-586-2255 </a:t>
            </a:r>
            <a:r>
              <a:rPr lang="en-US" sz="1467" dirty="0" err="1">
                <a:latin typeface="Speedee" panose="020B0603030502020204" pitchFamily="34" charset="0"/>
              </a:rPr>
              <a:t>ext</a:t>
            </a:r>
            <a:r>
              <a:rPr lang="en-US" sz="1467" dirty="0">
                <a:latin typeface="Speedee" panose="020B0603030502020204" pitchFamily="34" charset="0"/>
              </a:rPr>
              <a:t> 7</a:t>
            </a:r>
          </a:p>
        </p:txBody>
      </p:sp>
      <p:sp>
        <p:nvSpPr>
          <p:cNvPr id="12" name="TextBox 11">
            <a:extLst>
              <a:ext uri="{FF2B5EF4-FFF2-40B4-BE49-F238E27FC236}">
                <a16:creationId xmlns:a16="http://schemas.microsoft.com/office/drawing/2014/main" id="{A00F3EE1-2FC8-91FD-158E-D9A340A92EDD}"/>
              </a:ext>
            </a:extLst>
          </p:cNvPr>
          <p:cNvSpPr txBox="1"/>
          <p:nvPr/>
        </p:nvSpPr>
        <p:spPr>
          <a:xfrm>
            <a:off x="960000" y="4974360"/>
            <a:ext cx="3880152" cy="1138966"/>
          </a:xfrm>
          <a:prstGeom prst="rect">
            <a:avLst/>
          </a:prstGeom>
          <a:noFill/>
        </p:spPr>
        <p:txBody>
          <a:bodyPr wrap="square" rtlCol="0">
            <a:spAutoFit/>
          </a:bodyPr>
          <a:lstStyle/>
          <a:p>
            <a:pPr algn="ctr"/>
            <a:r>
              <a:rPr lang="en-US" sz="2400" b="1" dirty="0">
                <a:latin typeface="Speedee" panose="020B0603030502020204" pitchFamily="34" charset="0"/>
              </a:rPr>
              <a:t>Lisa Merritt </a:t>
            </a:r>
          </a:p>
          <a:p>
            <a:pPr algn="ctr"/>
            <a:r>
              <a:rPr lang="en-US" sz="1467" dirty="0">
                <a:latin typeface="Speedee" panose="020B0603030502020204" pitchFamily="34" charset="0"/>
              </a:rPr>
              <a:t>Admin Staff &amp; Hospitality Lead </a:t>
            </a:r>
          </a:p>
          <a:p>
            <a:pPr algn="ctr"/>
            <a:r>
              <a:rPr lang="en-US" sz="1467" dirty="0">
                <a:latin typeface="Speedee" panose="020B0603030502020204" pitchFamily="34" charset="0"/>
                <a:hlinkClick r:id="rId5"/>
              </a:rPr>
              <a:t>office@muellermcd.com</a:t>
            </a:r>
            <a:endParaRPr lang="en-US" sz="1467" dirty="0">
              <a:latin typeface="Speedee" panose="020B0603030502020204" pitchFamily="34" charset="0"/>
            </a:endParaRPr>
          </a:p>
          <a:p>
            <a:pPr algn="ctr"/>
            <a:r>
              <a:rPr lang="en-US" sz="1467" dirty="0">
                <a:latin typeface="Speedee" panose="020B0603030502020204" pitchFamily="34" charset="0"/>
              </a:rPr>
              <a:t>570-586-2255 </a:t>
            </a:r>
            <a:r>
              <a:rPr lang="en-US" sz="1467" dirty="0" err="1">
                <a:latin typeface="Speedee" panose="020B0603030502020204" pitchFamily="34" charset="0"/>
              </a:rPr>
              <a:t>ext</a:t>
            </a:r>
            <a:r>
              <a:rPr lang="en-US" sz="1467" dirty="0">
                <a:latin typeface="Speedee" panose="020B0603030502020204" pitchFamily="34" charset="0"/>
              </a:rPr>
              <a:t> 3</a:t>
            </a:r>
          </a:p>
        </p:txBody>
      </p:sp>
      <p:sp>
        <p:nvSpPr>
          <p:cNvPr id="13" name="TextBox 12">
            <a:extLst>
              <a:ext uri="{FF2B5EF4-FFF2-40B4-BE49-F238E27FC236}">
                <a16:creationId xmlns:a16="http://schemas.microsoft.com/office/drawing/2014/main" id="{5CF41A17-46FF-97C0-FFE6-335891833EA1}"/>
              </a:ext>
            </a:extLst>
          </p:cNvPr>
          <p:cNvSpPr txBox="1"/>
          <p:nvPr/>
        </p:nvSpPr>
        <p:spPr>
          <a:xfrm>
            <a:off x="7573456" y="4955806"/>
            <a:ext cx="3880152" cy="1138966"/>
          </a:xfrm>
          <a:prstGeom prst="rect">
            <a:avLst/>
          </a:prstGeom>
          <a:noFill/>
        </p:spPr>
        <p:txBody>
          <a:bodyPr wrap="square" rtlCol="0">
            <a:spAutoFit/>
          </a:bodyPr>
          <a:lstStyle/>
          <a:p>
            <a:pPr algn="ctr"/>
            <a:r>
              <a:rPr lang="en-US" sz="2400" b="1" dirty="0">
                <a:latin typeface="Speedee" panose="020B0603030502020204" pitchFamily="34" charset="0"/>
              </a:rPr>
              <a:t>Taylor Noldy</a:t>
            </a:r>
          </a:p>
          <a:p>
            <a:pPr algn="ctr"/>
            <a:r>
              <a:rPr lang="en-US" sz="1467" dirty="0">
                <a:latin typeface="Speedee" panose="020B0603030502020204" pitchFamily="34" charset="0"/>
              </a:rPr>
              <a:t>Human Resources/Marketing</a:t>
            </a:r>
          </a:p>
          <a:p>
            <a:pPr algn="ctr"/>
            <a:r>
              <a:rPr lang="en-US" sz="1467" dirty="0">
                <a:latin typeface="Speedee" panose="020B0603030502020204" pitchFamily="34" charset="0"/>
                <a:hlinkClick r:id="rId6"/>
              </a:rPr>
              <a:t>taylor@muellermcd.com</a:t>
            </a:r>
            <a:endParaRPr lang="en-US" sz="1467" dirty="0">
              <a:latin typeface="Speedee" panose="020B0603030502020204" pitchFamily="34" charset="0"/>
            </a:endParaRPr>
          </a:p>
          <a:p>
            <a:pPr algn="ctr"/>
            <a:r>
              <a:rPr lang="en-US" sz="1467" dirty="0">
                <a:latin typeface="Speedee" panose="020B0603030502020204" pitchFamily="34" charset="0"/>
              </a:rPr>
              <a:t>570-586-2255 </a:t>
            </a:r>
            <a:r>
              <a:rPr lang="en-US" sz="1467" dirty="0" err="1">
                <a:latin typeface="Speedee" panose="020B0603030502020204" pitchFamily="34" charset="0"/>
              </a:rPr>
              <a:t>ext</a:t>
            </a:r>
            <a:r>
              <a:rPr lang="en-US" sz="1467" dirty="0">
                <a:latin typeface="Speedee" panose="020B0603030502020204" pitchFamily="34" charset="0"/>
              </a:rPr>
              <a:t> 5</a:t>
            </a:r>
          </a:p>
        </p:txBody>
      </p:sp>
    </p:spTree>
    <p:extLst>
      <p:ext uri="{BB962C8B-B14F-4D97-AF65-F5344CB8AC3E}">
        <p14:creationId xmlns:p14="http://schemas.microsoft.com/office/powerpoint/2010/main" val="28289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art with colorful rectangular boxes&#10;&#10;Description automatically generated with medium confidence">
            <a:extLst>
              <a:ext uri="{FF2B5EF4-FFF2-40B4-BE49-F238E27FC236}">
                <a16:creationId xmlns:a16="http://schemas.microsoft.com/office/drawing/2014/main" id="{EBC9BDCC-45AD-61E8-E856-0062B0758F71}"/>
              </a:ext>
            </a:extLst>
          </p:cNvPr>
          <p:cNvPicPr>
            <a:picLocks noChangeAspect="1"/>
          </p:cNvPicPr>
          <p:nvPr/>
        </p:nvPicPr>
        <p:blipFill>
          <a:blip r:embed="rId2"/>
          <a:stretch>
            <a:fillRect/>
          </a:stretch>
        </p:blipFill>
        <p:spPr>
          <a:xfrm>
            <a:off x="-677333" y="-762001"/>
            <a:ext cx="13546666" cy="7620001"/>
          </a:xfrm>
          <a:prstGeom prst="rect">
            <a:avLst/>
          </a:prstGeom>
        </p:spPr>
      </p:pic>
    </p:spTree>
    <p:extLst>
      <p:ext uri="{BB962C8B-B14F-4D97-AF65-F5344CB8AC3E}">
        <p14:creationId xmlns:p14="http://schemas.microsoft.com/office/powerpoint/2010/main" val="109754026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MCD 2.0" val="TeVAEuPk"/>
  <p:tag name="ARTICULATE_SLIDE_THUMBNAIL_REFRESH" val="1"/>
  <p:tag name="ARTICULATE_SLIDE_COUNT" val="5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cD 2.0">
  <a:themeElements>
    <a:clrScheme name="Custom 10">
      <a:dk1>
        <a:srgbClr val="000000"/>
      </a:dk1>
      <a:lt1>
        <a:srgbClr val="FFFFFF"/>
      </a:lt1>
      <a:dk2>
        <a:srgbClr val="53565A"/>
      </a:dk2>
      <a:lt2>
        <a:srgbClr val="D9D9D6"/>
      </a:lt2>
      <a:accent1>
        <a:srgbClr val="FFBC0D"/>
      </a:accent1>
      <a:accent2>
        <a:srgbClr val="DB0007"/>
      </a:accent2>
      <a:accent3>
        <a:srgbClr val="A9C23F"/>
      </a:accent3>
      <a:accent4>
        <a:srgbClr val="4C9FC8"/>
      </a:accent4>
      <a:accent5>
        <a:srgbClr val="B69A81"/>
      </a:accent5>
      <a:accent6>
        <a:srgbClr val="8A8A8D"/>
      </a:accent6>
      <a:hlink>
        <a:srgbClr val="DB0007"/>
      </a:hlink>
      <a:folHlink>
        <a:srgbClr val="8A8A8D"/>
      </a:folHlink>
    </a:clrScheme>
    <a:fontScheme name="Custom 36">
      <a:majorFont>
        <a:latin typeface="Speedee"/>
        <a:ea typeface=""/>
        <a:cs typeface=""/>
      </a:majorFont>
      <a:minorFont>
        <a:latin typeface="Speed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25400">
          <a:solidFill>
            <a:schemeClr val="accent1"/>
          </a:solidFill>
        </a:ln>
      </a:spPr>
      <a:bodyPr wrap="square" tIns="91440" bIns="91440" rtlCol="0" anchor="ctr">
        <a:noAutofit/>
      </a:bodyPr>
      <a:lstStyle>
        <a:defPPr algn="l">
          <a:lnSpc>
            <a:spcPct val="90000"/>
          </a:lnSpc>
          <a:spcBef>
            <a:spcPts val="600"/>
          </a:spcBef>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tIns="91440" bIns="91440" rtlCol="0">
        <a:spAutoFit/>
      </a:bodyPr>
      <a:lstStyle>
        <a:defPPr algn="l">
          <a:lnSpc>
            <a:spcPct val="90000"/>
          </a:lnSpc>
          <a:spcBef>
            <a:spcPts val="600"/>
          </a:spcBef>
          <a:defRPr dirty="0" err="1" smtClean="0"/>
        </a:defPPr>
      </a:lstStyle>
    </a:txDef>
  </a:objectDefaults>
  <a:extraClrSchemeLst/>
  <a:extLst>
    <a:ext uri="{05A4C25C-085E-4340-85A3-A5531E510DB2}">
      <thm15:themeFamily xmlns:thm15="http://schemas.microsoft.com/office/thememl/2012/main" name="McD Template_2.0_final" id="{9F4C314F-EC17-DA4F-A307-089331F57912}" vid="{2C07B125-4844-834A-B132-D77924F9CD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6">
      <a:majorFont>
        <a:latin typeface="Speedee"/>
        <a:ea typeface=""/>
        <a:cs typeface=""/>
      </a:majorFont>
      <a:minorFont>
        <a:latin typeface="Speed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6">
      <a:majorFont>
        <a:latin typeface="Speedee"/>
        <a:ea typeface=""/>
        <a:cs typeface=""/>
      </a:majorFont>
      <a:minorFont>
        <a:latin typeface="Speed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McD 2</Template>
  <TotalTime>411</TotalTime>
  <Words>3094</Words>
  <Application>Microsoft Macintosh PowerPoint</Application>
  <PresentationFormat>Widescreen</PresentationFormat>
  <Paragraphs>437</Paragraphs>
  <Slides>58</Slides>
  <Notes>38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Lato</vt:lpstr>
      <vt:lpstr>Speedee</vt:lpstr>
      <vt:lpstr>Speedee Condensed</vt:lpstr>
      <vt:lpstr>Symbol</vt:lpstr>
      <vt:lpstr>McD 2.0</vt:lpstr>
      <vt:lpstr>PowerPoint Presentation</vt:lpstr>
      <vt:lpstr>PowerPoint Presentation</vt:lpstr>
      <vt:lpstr>PowerPoint Presentation</vt:lpstr>
      <vt:lpstr>PowerPoint Presentation</vt:lpstr>
      <vt:lpstr>Let’s get to know each other! </vt:lpstr>
      <vt:lpstr>Unmute your line &amp; tell us:  </vt:lpstr>
      <vt:lpstr>PowerPoint Presentation</vt:lpstr>
      <vt:lpstr>Meet our Office Staff</vt:lpstr>
      <vt:lpstr>PowerPoint Presentation</vt:lpstr>
      <vt:lpstr>PowerPoint Presentation</vt:lpstr>
      <vt:lpstr>PowerPoint Presentation</vt:lpstr>
      <vt:lpstr>Employee Experience</vt:lpstr>
      <vt:lpstr>If you’re looking for more information about our company…</vt:lpstr>
      <vt:lpstr>Navigate by clicking More &gt; Employee Resources </vt:lpstr>
      <vt:lpstr>PowerPoint Presentation</vt:lpstr>
      <vt:lpstr>Your Employee Account </vt:lpstr>
      <vt:lpstr>PowerPoint Presentation</vt:lpstr>
      <vt:lpstr>Elate App</vt:lpstr>
      <vt:lpstr>Using Elate</vt:lpstr>
      <vt:lpstr>PowerPoint Presentation</vt:lpstr>
      <vt:lpstr>Communicate through Workplace </vt:lpstr>
      <vt:lpstr>Communicate through Workplace </vt:lpstr>
      <vt:lpstr>Communicate through Workplace </vt:lpstr>
      <vt:lpstr>Communicate through Workplace </vt:lpstr>
      <vt:lpstr>Communicate through Workplace </vt:lpstr>
      <vt:lpstr>Getting Paid</vt:lpstr>
      <vt:lpstr>Pay Information</vt:lpstr>
      <vt:lpstr>Using the Time Clock</vt:lpstr>
      <vt:lpstr>Using the Time Clock</vt:lpstr>
      <vt:lpstr>Using the Time Clock</vt:lpstr>
      <vt:lpstr>Using the Time Clock</vt:lpstr>
      <vt:lpstr>Using the Time Clock</vt:lpstr>
      <vt:lpstr>Pay Periods</vt:lpstr>
      <vt:lpstr>Online Pay Stubs</vt:lpstr>
      <vt:lpstr>Understanding Your Pay Stub</vt:lpstr>
      <vt:lpstr>Employee Benefits </vt:lpstr>
      <vt:lpstr>Benefit Information</vt:lpstr>
      <vt:lpstr>Benefit Information</vt:lpstr>
      <vt:lpstr>Benefit Information</vt:lpstr>
      <vt:lpstr>Benefit Information</vt:lpstr>
      <vt:lpstr>Benefit Information</vt:lpstr>
      <vt:lpstr>Employee Meals </vt:lpstr>
      <vt:lpstr>Help Me Succeed</vt:lpstr>
      <vt:lpstr>Our Expectations</vt:lpstr>
      <vt:lpstr>PowerPoint Presentation</vt:lpstr>
      <vt:lpstr>PowerPoint Presentation</vt:lpstr>
      <vt:lpstr>Safety and Security </vt:lpstr>
      <vt:lpstr>If you’re sick:</vt:lpstr>
      <vt:lpstr>Attendance Policies </vt:lpstr>
      <vt:lpstr>Your Schedule</vt:lpstr>
      <vt:lpstr>Open-Door Policy </vt:lpstr>
      <vt:lpstr>If you see something, say something!</vt:lpstr>
      <vt:lpstr>Disciplinary Action Policy </vt:lpstr>
      <vt:lpstr>Agenda</vt:lpstr>
      <vt:lpstr>What Can You Expect</vt:lpstr>
      <vt:lpstr>Your First Day</vt:lpstr>
      <vt:lpstr>Days 2-30</vt:lpstr>
      <vt:lpstr>Thank you for joining 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L. Noldy</dc:creator>
  <cp:lastModifiedBy>Taylor L. Noldy</cp:lastModifiedBy>
  <cp:revision>5</cp:revision>
  <dcterms:created xsi:type="dcterms:W3CDTF">2023-09-01T17:36:12Z</dcterms:created>
  <dcterms:modified xsi:type="dcterms:W3CDTF">2023-09-06T16:49:41Z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CE6FD9AE-8E3E-4229-A33D-061E6A0E3B68</vt:lpwstr>
  </property>
  <property fmtid="{D5CDD505-2E9C-101B-9397-08002B2CF9AE}" pid="3" name="ArticulatePath">
    <vt:lpwstr>18882_VIS 1.5_PowerPoint_Refresh_v5</vt:lpwstr>
  </property>
</Properties>
</file>